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1"/>
    <p:sldMasterId id="2147483947" r:id="rId2"/>
    <p:sldMasterId id="2147483888" r:id="rId3"/>
  </p:sldMasterIdLst>
  <p:notesMasterIdLst>
    <p:notesMasterId r:id="rId29"/>
  </p:notesMasterIdLst>
  <p:handoutMasterIdLst>
    <p:handoutMasterId r:id="rId30"/>
  </p:handoutMasterIdLst>
  <p:sldIdLst>
    <p:sldId id="391" r:id="rId4"/>
    <p:sldId id="401" r:id="rId5"/>
    <p:sldId id="410" r:id="rId6"/>
    <p:sldId id="430" r:id="rId7"/>
    <p:sldId id="431" r:id="rId8"/>
    <p:sldId id="402" r:id="rId9"/>
    <p:sldId id="429" r:id="rId10"/>
    <p:sldId id="394" r:id="rId11"/>
    <p:sldId id="433" r:id="rId12"/>
    <p:sldId id="406" r:id="rId13"/>
    <p:sldId id="407" r:id="rId14"/>
    <p:sldId id="427" r:id="rId15"/>
    <p:sldId id="423" r:id="rId16"/>
    <p:sldId id="424" r:id="rId17"/>
    <p:sldId id="422" r:id="rId18"/>
    <p:sldId id="434" r:id="rId19"/>
    <p:sldId id="425" r:id="rId20"/>
    <p:sldId id="435" r:id="rId21"/>
    <p:sldId id="436" r:id="rId22"/>
    <p:sldId id="437" r:id="rId23"/>
    <p:sldId id="412" r:id="rId24"/>
    <p:sldId id="395" r:id="rId25"/>
    <p:sldId id="428" r:id="rId26"/>
    <p:sldId id="438" r:id="rId27"/>
    <p:sldId id="439" r:id="rId28"/>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1E7FB8"/>
    <a:srgbClr val="000099"/>
    <a:srgbClr val="9999FF"/>
    <a:srgbClr val="6666FF"/>
    <a:srgbClr val="FF99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86" autoAdjust="0"/>
    <p:restoredTop sz="94570" autoAdjust="0"/>
  </p:normalViewPr>
  <p:slideViewPr>
    <p:cSldViewPr>
      <p:cViewPr varScale="1">
        <p:scale>
          <a:sx n="104" d="100"/>
          <a:sy n="104" d="100"/>
        </p:scale>
        <p:origin x="1392"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35"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3E072A0C-A2E6-4C50-B864-7EBF183A47E5}" type="slidenum">
              <a:rPr lang="en-US" altLang="en-US"/>
              <a:pPr>
                <a:defRPr/>
              </a:pPr>
              <a:t>‹#›</a:t>
            </a:fld>
            <a:endParaRPr lang="en-US" altLang="en-US"/>
          </a:p>
        </p:txBody>
      </p:sp>
    </p:spTree>
    <p:extLst>
      <p:ext uri="{BB962C8B-B14F-4D97-AF65-F5344CB8AC3E}">
        <p14:creationId xmlns:p14="http://schemas.microsoft.com/office/powerpoint/2010/main" val="2741531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38916"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148527E-B021-4B1F-B679-A8A83EF59C5F}" type="slidenum">
              <a:rPr lang="en-US" altLang="en-US"/>
              <a:pPr>
                <a:defRPr/>
              </a:pPr>
              <a:t>‹#›</a:t>
            </a:fld>
            <a:endParaRPr lang="en-US" altLang="en-US"/>
          </a:p>
        </p:txBody>
      </p:sp>
    </p:spTree>
    <p:extLst>
      <p:ext uri="{BB962C8B-B14F-4D97-AF65-F5344CB8AC3E}">
        <p14:creationId xmlns:p14="http://schemas.microsoft.com/office/powerpoint/2010/main" val="4202484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92207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Les disciplines simples alimentent et constituent la base de</a:t>
            </a:r>
            <a:r>
              <a:rPr lang="fr-FR" baseline="0" dirty="0"/>
              <a:t> l’</a:t>
            </a:r>
            <a:r>
              <a:rPr lang="fr-FR" dirty="0"/>
              <a:t>approche interdisciplinaire</a:t>
            </a:r>
            <a:endParaRPr lang="en-GB"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5</a:t>
            </a:fld>
            <a:endParaRPr lang="en-US" altLang="en-US"/>
          </a:p>
        </p:txBody>
      </p:sp>
    </p:spTree>
    <p:extLst>
      <p:ext uri="{BB962C8B-B14F-4D97-AF65-F5344CB8AC3E}">
        <p14:creationId xmlns:p14="http://schemas.microsoft.com/office/powerpoint/2010/main" val="3652868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en-GB" altLang="en-US"/>
          </a:p>
        </p:txBody>
      </p:sp>
      <p:sp>
        <p:nvSpPr>
          <p:cNvPr id="4096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C0AB875-5BF0-4A53-AC93-6A531AE46022}" type="slidenum">
              <a:rPr lang="en-US" altLang="en-US" smtClean="0"/>
              <a:pPr eaLnBrk="1" hangingPunct="1">
                <a:spcBef>
                  <a:spcPct val="0"/>
                </a:spcBef>
              </a:pPr>
              <a:t>8</a:t>
            </a:fld>
            <a:endParaRPr lang="en-US" altLang="en-US"/>
          </a:p>
        </p:txBody>
      </p:sp>
    </p:spTree>
    <p:extLst>
      <p:ext uri="{BB962C8B-B14F-4D97-AF65-F5344CB8AC3E}">
        <p14:creationId xmlns:p14="http://schemas.microsoft.com/office/powerpoint/2010/main" val="151856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endParaRPr lang="en-GB" altLang="en-US"/>
          </a:p>
        </p:txBody>
      </p:sp>
      <p:sp>
        <p:nvSpPr>
          <p:cNvPr id="4198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0594261-4D0D-4E27-AD1B-F9913A4F7920}" type="slidenum">
              <a:rPr lang="en-US" altLang="en-US" smtClean="0"/>
              <a:pPr eaLnBrk="1" hangingPunct="1">
                <a:spcBef>
                  <a:spcPct val="0"/>
                </a:spcBef>
              </a:pPr>
              <a:t>10</a:t>
            </a:fld>
            <a:endParaRPr lang="en-US" altLang="en-US"/>
          </a:p>
        </p:txBody>
      </p:sp>
    </p:spTree>
    <p:extLst>
      <p:ext uri="{BB962C8B-B14F-4D97-AF65-F5344CB8AC3E}">
        <p14:creationId xmlns:p14="http://schemas.microsoft.com/office/powerpoint/2010/main" val="2469766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endParaRPr lang="en-GB" altLang="en-US"/>
          </a:p>
        </p:txBody>
      </p:sp>
      <p:sp>
        <p:nvSpPr>
          <p:cNvPr id="43012"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2F2DCBC-6D2B-4088-A21D-B24FF8025D7C}" type="slidenum">
              <a:rPr lang="en-US" altLang="en-US" smtClean="0"/>
              <a:pPr eaLnBrk="1" hangingPunct="1">
                <a:spcBef>
                  <a:spcPct val="0"/>
                </a:spcBef>
              </a:pPr>
              <a:t>11</a:t>
            </a:fld>
            <a:endParaRPr lang="en-US" altLang="en-US"/>
          </a:p>
        </p:txBody>
      </p:sp>
    </p:spTree>
    <p:extLst>
      <p:ext uri="{BB962C8B-B14F-4D97-AF65-F5344CB8AC3E}">
        <p14:creationId xmlns:p14="http://schemas.microsoft.com/office/powerpoint/2010/main" val="3236552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endParaRPr lang="en-GB" altLang="en-US"/>
          </a:p>
        </p:txBody>
      </p:sp>
      <p:sp>
        <p:nvSpPr>
          <p:cNvPr id="4403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66CB09C-A4A2-41AC-94C1-9E55FD3E991F}" type="slidenum">
              <a:rPr lang="en-US" altLang="en-US" smtClean="0">
                <a:solidFill>
                  <a:srgbClr val="000000"/>
                </a:solidFill>
              </a:rPr>
              <a:pPr eaLnBrk="1" hangingPunct="1">
                <a:spcBef>
                  <a:spcPct val="0"/>
                </a:spcBef>
              </a:pPr>
              <a:t>14</a:t>
            </a:fld>
            <a:endParaRPr lang="en-US" altLang="en-US">
              <a:solidFill>
                <a:srgbClr val="000000"/>
              </a:solidFill>
            </a:endParaRPr>
          </a:p>
        </p:txBody>
      </p:sp>
    </p:spTree>
    <p:extLst>
      <p:ext uri="{BB962C8B-B14F-4D97-AF65-F5344CB8AC3E}">
        <p14:creationId xmlns:p14="http://schemas.microsoft.com/office/powerpoint/2010/main" val="2259929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p:spPr>
        <p:txBody>
          <a:bodyPr/>
          <a:lstStyle/>
          <a:p>
            <a:endParaRPr lang="en-GB" altLang="en-US"/>
          </a:p>
        </p:txBody>
      </p:sp>
      <p:sp>
        <p:nvSpPr>
          <p:cNvPr id="45060"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D043FA7-9DA3-43A1-8459-E33B6050629E}" type="slidenum">
              <a:rPr lang="en-US" altLang="en-US" smtClean="0"/>
              <a:pPr eaLnBrk="1" hangingPunct="1">
                <a:spcBef>
                  <a:spcPct val="0"/>
                </a:spcBef>
              </a:pPr>
              <a:t>21</a:t>
            </a:fld>
            <a:endParaRPr lang="en-US" altLang="en-US"/>
          </a:p>
        </p:txBody>
      </p:sp>
    </p:spTree>
    <p:extLst>
      <p:ext uri="{BB962C8B-B14F-4D97-AF65-F5344CB8AC3E}">
        <p14:creationId xmlns:p14="http://schemas.microsoft.com/office/powerpoint/2010/main" val="245738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atin typeface="Arial" charset="0"/>
              <a:cs typeface="Arial" charset="0"/>
            </a:endParaRPr>
          </a:p>
        </p:txBody>
      </p:sp>
    </p:spTree>
    <p:extLst>
      <p:ext uri="{BB962C8B-B14F-4D97-AF65-F5344CB8AC3E}">
        <p14:creationId xmlns:p14="http://schemas.microsoft.com/office/powerpoint/2010/main" val="39011564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2366999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1927583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1012248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1821441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117144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34467412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1224411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27957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181320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963546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1863711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4086091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1926174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12419466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17389837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A6DE61-214D-4FBB-BF8D-8DE0329C479C}"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pPr/>
              <a:t>‹#›</a:t>
            </a:fld>
            <a:endParaRPr lang="en-GB"/>
          </a:p>
        </p:txBody>
      </p:sp>
    </p:spTree>
    <p:extLst>
      <p:ext uri="{BB962C8B-B14F-4D97-AF65-F5344CB8AC3E}">
        <p14:creationId xmlns:p14="http://schemas.microsoft.com/office/powerpoint/2010/main" val="38070392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p:cNvGrpSpPr>
            <a:grpSpLocks/>
          </p:cNvGrpSpPr>
          <p:nvPr userDrawn="1"/>
        </p:nvGrpSpPr>
        <p:grpSpPr bwMode="auto">
          <a:xfrm>
            <a:off x="0" y="0"/>
            <a:ext cx="9153525" cy="6262688"/>
            <a:chOff x="1" y="0"/>
            <a:chExt cx="9153524" cy="6262687"/>
          </a:xfrm>
        </p:grpSpPr>
        <p:pic>
          <p:nvPicPr>
            <p:cNvPr id="5" name="Picture 7" descr="mapBackground10percen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290512"/>
              <a:ext cx="9153524" cy="597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PED_word_topRT_swoosh.png"/>
            <p:cNvPicPr>
              <a:picLocks/>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32100" y="0"/>
              <a:ext cx="63214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WHOlogo_white.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34200" y="609600"/>
              <a:ext cx="16224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Line 18"/>
          <p:cNvSpPr>
            <a:spLocks noChangeShapeType="1"/>
          </p:cNvSpPr>
          <p:nvPr userDrawn="1"/>
        </p:nvSpPr>
        <p:spPr bwMode="auto">
          <a:xfrm>
            <a:off x="474663" y="990600"/>
            <a:ext cx="5249862"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
        <p:nvSpPr>
          <p:cNvPr id="2" name="Title 1"/>
          <p:cNvSpPr>
            <a:spLocks noGrp="1"/>
          </p:cNvSpPr>
          <p:nvPr>
            <p:ph type="ctrTitle"/>
          </p:nvPr>
        </p:nvSpPr>
        <p:spPr>
          <a:xfrm>
            <a:off x="685800" y="2130425"/>
            <a:ext cx="7772400" cy="1470025"/>
          </a:xfrm>
        </p:spPr>
        <p:txBody>
          <a:bodyPr>
            <a:normAutofit/>
          </a:bodyPr>
          <a:lstStyle>
            <a:lvl1pPr algn="l" rtl="0" eaLnBrk="1" fontAlgn="base" hangingPunct="1">
              <a:spcBef>
                <a:spcPct val="0"/>
              </a:spcBef>
              <a:spcAft>
                <a:spcPct val="0"/>
              </a:spcAft>
              <a:defRPr lang="en-GB" sz="4400" b="0" kern="1200" cap="none" baseline="0"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rtl="0" eaLnBrk="1" fontAlgn="base" hangingPunct="1">
              <a:lnSpc>
                <a:spcPts val="3200"/>
              </a:lnSpc>
              <a:spcBef>
                <a:spcPct val="0"/>
              </a:spcBef>
              <a:spcAft>
                <a:spcPct val="0"/>
              </a:spcAft>
              <a:buNone/>
              <a:defRPr lang="en-GB" sz="2400" b="0" kern="1200" dirty="0">
                <a:solidFill>
                  <a:srgbClr val="BD202E"/>
                </a:solidFill>
                <a:latin typeface="Arial" pitchFamily="34" charset="0"/>
                <a:ea typeface="MS PGothic" panose="020B0600070205080204" pitchFamily="34" charset="-128"/>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9" name="Date Placeholder 3"/>
          <p:cNvSpPr>
            <a:spLocks noGrp="1"/>
          </p:cNvSpPr>
          <p:nvPr>
            <p:ph type="dt" sz="half" idx="10"/>
          </p:nvPr>
        </p:nvSpPr>
        <p:spPr/>
        <p:txBody>
          <a:bodyPr/>
          <a:lstStyle>
            <a:lvl1pPr>
              <a:defRPr>
                <a:latin typeface="Arial" charset="0"/>
              </a:defRPr>
            </a:lvl1pPr>
          </a:lstStyle>
          <a:p>
            <a:pPr>
              <a:defRPr/>
            </a:pPr>
            <a:fld id="{4FD1758A-D569-4489-B667-AEF25A20F2B8}" type="datetimeFigureOut">
              <a:rPr lang="en-GB"/>
              <a:pPr>
                <a:defRPr/>
              </a:pPr>
              <a:t>13/06/2018</a:t>
            </a:fld>
            <a:endParaRPr lang="en-GB"/>
          </a:p>
        </p:txBody>
      </p:sp>
      <p:sp>
        <p:nvSpPr>
          <p:cNvPr id="10"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11" name="Slide Number Placeholder 5"/>
          <p:cNvSpPr>
            <a:spLocks noGrp="1"/>
          </p:cNvSpPr>
          <p:nvPr>
            <p:ph type="sldNum" sz="quarter" idx="12"/>
          </p:nvPr>
        </p:nvSpPr>
        <p:spPr/>
        <p:txBody>
          <a:bodyPr/>
          <a:lstStyle>
            <a:lvl1pPr>
              <a:defRPr>
                <a:latin typeface="Arial" charset="0"/>
              </a:defRPr>
            </a:lvl1pPr>
          </a:lstStyle>
          <a:p>
            <a:pPr>
              <a:defRPr/>
            </a:pPr>
            <a:fld id="{11C7FE09-7CB3-47E3-8092-AFA447D2999F}" type="slidenum">
              <a:rPr lang="en-GB"/>
              <a:pPr>
                <a:defRPr/>
              </a:pPr>
              <a:t>‹#›</a:t>
            </a:fld>
            <a:endParaRPr lang="en-GB"/>
          </a:p>
        </p:txBody>
      </p:sp>
    </p:spTree>
    <p:extLst>
      <p:ext uri="{BB962C8B-B14F-4D97-AF65-F5344CB8AC3E}">
        <p14:creationId xmlns:p14="http://schemas.microsoft.com/office/powerpoint/2010/main" val="38947916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342900" indent="-342900">
              <a:defRPr lang="en-US" sz="2400" dirty="0" smtClean="0">
                <a:solidFill>
                  <a:srgbClr val="000066"/>
                </a:solidFill>
                <a:latin typeface="+mn-lt"/>
                <a:ea typeface="+mn-ea"/>
                <a:cs typeface="+mn-cs"/>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atin typeface="Arial" charset="0"/>
              </a:defRPr>
            </a:lvl1pPr>
          </a:lstStyle>
          <a:p>
            <a:pPr>
              <a:defRPr/>
            </a:pPr>
            <a:fld id="{9D3C39BA-9A41-4BF5-9B88-7BC45D4D0F5D}" type="datetimeFigureOut">
              <a:rPr lang="en-GB"/>
              <a:pPr>
                <a:defRPr/>
              </a:pPr>
              <a:t>13/06/2018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945159C1-5386-4A92-B5B7-133282D080A6}" type="slidenum">
              <a:rPr lang="en-GB"/>
              <a:pPr>
                <a:defRPr/>
              </a:pPr>
              <a:t>‹#›</a:t>
            </a:fld>
            <a:endParaRPr lang="en-GB"/>
          </a:p>
        </p:txBody>
      </p:sp>
    </p:spTree>
    <p:extLst>
      <p:ext uri="{BB962C8B-B14F-4D97-AF65-F5344CB8AC3E}">
        <p14:creationId xmlns:p14="http://schemas.microsoft.com/office/powerpoint/2010/main" val="3286284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GB" sz="4000" b="1" kern="1200" cap="all"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lang="en-US" sz="3000" b="1" kern="1200" dirty="0" smtClean="0">
                <a:solidFill>
                  <a:srgbClr val="BD202E"/>
                </a:solidFill>
                <a:latin typeface="Arial" pitchFamily="34" charset="0"/>
                <a:ea typeface="MS PGothic" panose="020B0600070205080204" pitchFamily="34" charset="-128"/>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atin typeface="Arial" charset="0"/>
              </a:defRPr>
            </a:lvl1pPr>
          </a:lstStyle>
          <a:p>
            <a:pPr>
              <a:defRPr/>
            </a:pPr>
            <a:fld id="{2F63D5EF-8301-4D89-BC36-1DA8C57F4693}" type="datetimeFigureOut">
              <a:rPr lang="en-GB"/>
              <a:pPr>
                <a:defRPr/>
              </a:pPr>
              <a:t>13/06/2018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6598A6A5-41CB-4A69-8F34-5E2A6B51BF9D}" type="slidenum">
              <a:rPr lang="en-GB"/>
              <a:pPr>
                <a:defRPr/>
              </a:pPr>
              <a:t>‹#›</a:t>
            </a:fld>
            <a:endParaRPr lang="en-GB"/>
          </a:p>
        </p:txBody>
      </p:sp>
    </p:spTree>
    <p:extLst>
      <p:ext uri="{BB962C8B-B14F-4D97-AF65-F5344CB8AC3E}">
        <p14:creationId xmlns:p14="http://schemas.microsoft.com/office/powerpoint/2010/main" val="2708237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marL="342900" indent="-342900">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lvl1pPr>
              <a:defRPr>
                <a:latin typeface="Arial" charset="0"/>
              </a:defRPr>
            </a:lvl1pPr>
          </a:lstStyle>
          <a:p>
            <a:pPr>
              <a:defRPr/>
            </a:pPr>
            <a:fld id="{BFAD577B-3A73-4E06-8875-6E02511E6EEC}" type="datetimeFigureOut">
              <a:rPr lang="en-GB"/>
              <a:pPr>
                <a:defRPr/>
              </a:pPr>
              <a:t>13/06/2018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6FA73A74-389E-4056-B55E-6F4AFEF22925}" type="slidenum">
              <a:rPr lang="en-GB"/>
              <a:pPr>
                <a:defRPr/>
              </a:pPr>
              <a:t>‹#›</a:t>
            </a:fld>
            <a:endParaRPr lang="en-GB"/>
          </a:p>
        </p:txBody>
      </p:sp>
    </p:spTree>
    <p:extLst>
      <p:ext uri="{BB962C8B-B14F-4D97-AF65-F5344CB8AC3E}">
        <p14:creationId xmlns:p14="http://schemas.microsoft.com/office/powerpoint/2010/main" val="42317355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atin typeface="Arial" charset="0"/>
              </a:defRPr>
            </a:lvl1pPr>
          </a:lstStyle>
          <a:p>
            <a:pPr>
              <a:defRPr/>
            </a:pPr>
            <a:fld id="{131D37C9-6C6B-471A-9C2A-8ABA5ADF797F}" type="datetimeFigureOut">
              <a:rPr lang="en-GB"/>
              <a:pPr>
                <a:defRPr/>
              </a:pPr>
              <a:t>13/06/2018</a:t>
            </a:fld>
            <a:endParaRPr lang="en-GB"/>
          </a:p>
        </p:txBody>
      </p:sp>
      <p:sp>
        <p:nvSpPr>
          <p:cNvPr id="8" name="Footer Placeholder 7"/>
          <p:cNvSpPr>
            <a:spLocks noGrp="1"/>
          </p:cNvSpPr>
          <p:nvPr>
            <p:ph type="ftr" sz="quarter" idx="11"/>
          </p:nvPr>
        </p:nvSpPr>
        <p:spPr/>
        <p:txBody>
          <a:bodyPr/>
          <a:lstStyle>
            <a:lvl1pPr>
              <a:defRPr>
                <a:latin typeface="Arial" charset="0"/>
              </a:defRPr>
            </a:lvl1pPr>
          </a:lstStyle>
          <a:p>
            <a:pPr>
              <a:defRPr/>
            </a:pPr>
            <a:endParaRPr lang="en-GB"/>
          </a:p>
        </p:txBody>
      </p:sp>
      <p:sp>
        <p:nvSpPr>
          <p:cNvPr id="9" name="Slide Number Placeholder 8"/>
          <p:cNvSpPr>
            <a:spLocks noGrp="1"/>
          </p:cNvSpPr>
          <p:nvPr>
            <p:ph type="sldNum" sz="quarter" idx="12"/>
          </p:nvPr>
        </p:nvSpPr>
        <p:spPr/>
        <p:txBody>
          <a:bodyPr/>
          <a:lstStyle>
            <a:lvl1pPr>
              <a:defRPr>
                <a:latin typeface="Arial" charset="0"/>
              </a:defRPr>
            </a:lvl1pPr>
          </a:lstStyle>
          <a:p>
            <a:pPr>
              <a:defRPr/>
            </a:pPr>
            <a:fld id="{5DB63D29-FBF3-4EFD-8347-646EF1048F6D}" type="slidenum">
              <a:rPr lang="en-GB"/>
              <a:pPr>
                <a:defRPr/>
              </a:pPr>
              <a:t>‹#›</a:t>
            </a:fld>
            <a:endParaRPr lang="en-GB"/>
          </a:p>
        </p:txBody>
      </p:sp>
    </p:spTree>
    <p:extLst>
      <p:ext uri="{BB962C8B-B14F-4D97-AF65-F5344CB8AC3E}">
        <p14:creationId xmlns:p14="http://schemas.microsoft.com/office/powerpoint/2010/main" val="210737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atin typeface="Arial" charset="0"/>
              </a:defRPr>
            </a:lvl1pPr>
          </a:lstStyle>
          <a:p>
            <a:pPr>
              <a:defRPr/>
            </a:pPr>
            <a:fld id="{72551734-FEF6-4EB1-9F30-5FF39E96D296}" type="datetimeFigureOut">
              <a:rPr lang="en-GB"/>
              <a:pPr>
                <a:defRPr/>
              </a:pPr>
              <a:t>13/06/2018</a:t>
            </a:fld>
            <a:endParaRPr lang="en-GB"/>
          </a:p>
        </p:txBody>
      </p:sp>
      <p:sp>
        <p:nvSpPr>
          <p:cNvPr id="4" name="Footer Placeholder 3"/>
          <p:cNvSpPr>
            <a:spLocks noGrp="1"/>
          </p:cNvSpPr>
          <p:nvPr>
            <p:ph type="ftr" sz="quarter" idx="11"/>
          </p:nvPr>
        </p:nvSpPr>
        <p:spPr/>
        <p:txBody>
          <a:bodyPr/>
          <a:lstStyle>
            <a:lvl1pPr>
              <a:defRPr>
                <a:latin typeface="Arial" charset="0"/>
              </a:defRPr>
            </a:lvl1pPr>
          </a:lstStyle>
          <a:p>
            <a:pPr>
              <a:defRPr/>
            </a:pPr>
            <a:endParaRPr lang="en-GB"/>
          </a:p>
        </p:txBody>
      </p:sp>
      <p:sp>
        <p:nvSpPr>
          <p:cNvPr id="5" name="Slide Number Placeholder 4"/>
          <p:cNvSpPr>
            <a:spLocks noGrp="1"/>
          </p:cNvSpPr>
          <p:nvPr>
            <p:ph type="sldNum" sz="quarter" idx="12"/>
          </p:nvPr>
        </p:nvSpPr>
        <p:spPr/>
        <p:txBody>
          <a:bodyPr/>
          <a:lstStyle>
            <a:lvl1pPr>
              <a:defRPr>
                <a:latin typeface="Arial" charset="0"/>
              </a:defRPr>
            </a:lvl1pPr>
          </a:lstStyle>
          <a:p>
            <a:pPr>
              <a:defRPr/>
            </a:pPr>
            <a:fld id="{65BA71B7-0CA1-4A71-806E-D9FBBF348487}" type="slidenum">
              <a:rPr lang="en-GB"/>
              <a:pPr>
                <a:defRPr/>
              </a:pPr>
              <a:t>‹#›</a:t>
            </a:fld>
            <a:endParaRPr lang="en-GB"/>
          </a:p>
        </p:txBody>
      </p:sp>
    </p:spTree>
    <p:extLst>
      <p:ext uri="{BB962C8B-B14F-4D97-AF65-F5344CB8AC3E}">
        <p14:creationId xmlns:p14="http://schemas.microsoft.com/office/powerpoint/2010/main" val="344811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7396251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charset="0"/>
              </a:defRPr>
            </a:lvl1pPr>
          </a:lstStyle>
          <a:p>
            <a:pPr>
              <a:defRPr/>
            </a:pPr>
            <a:fld id="{A210C609-204F-491D-8E4A-B8BC310424C9}" type="datetimeFigureOut">
              <a:rPr lang="en-GB"/>
              <a:pPr>
                <a:defRPr/>
              </a:pPr>
              <a:t>13/06/2018</a:t>
            </a:fld>
            <a:endParaRPr lang="en-GB"/>
          </a:p>
        </p:txBody>
      </p:sp>
      <p:sp>
        <p:nvSpPr>
          <p:cNvPr id="3" name="Footer Placeholder 2"/>
          <p:cNvSpPr>
            <a:spLocks noGrp="1"/>
          </p:cNvSpPr>
          <p:nvPr>
            <p:ph type="ftr" sz="quarter" idx="11"/>
          </p:nvPr>
        </p:nvSpPr>
        <p:spPr/>
        <p:txBody>
          <a:bodyPr/>
          <a:lstStyle>
            <a:lvl1pPr>
              <a:defRPr>
                <a:latin typeface="Arial" charset="0"/>
              </a:defRPr>
            </a:lvl1pPr>
          </a:lstStyle>
          <a:p>
            <a:pPr>
              <a:defRPr/>
            </a:pPr>
            <a:endParaRPr lang="en-GB"/>
          </a:p>
        </p:txBody>
      </p:sp>
      <p:sp>
        <p:nvSpPr>
          <p:cNvPr id="4" name="Slide Number Placeholder 3"/>
          <p:cNvSpPr>
            <a:spLocks noGrp="1"/>
          </p:cNvSpPr>
          <p:nvPr>
            <p:ph type="sldNum" sz="quarter" idx="12"/>
          </p:nvPr>
        </p:nvSpPr>
        <p:spPr/>
        <p:txBody>
          <a:bodyPr/>
          <a:lstStyle>
            <a:lvl1pPr>
              <a:defRPr>
                <a:latin typeface="Arial" charset="0"/>
              </a:defRPr>
            </a:lvl1pPr>
          </a:lstStyle>
          <a:p>
            <a:pPr>
              <a:defRPr/>
            </a:pPr>
            <a:fld id="{F6AAA61E-2098-4469-9B40-E9F03C77C19D}" type="slidenum">
              <a:rPr lang="en-GB"/>
              <a:pPr>
                <a:defRPr/>
              </a:pPr>
              <a:t>‹#›</a:t>
            </a:fld>
            <a:endParaRPr lang="en-GB"/>
          </a:p>
        </p:txBody>
      </p:sp>
    </p:spTree>
    <p:extLst>
      <p:ext uri="{BB962C8B-B14F-4D97-AF65-F5344CB8AC3E}">
        <p14:creationId xmlns:p14="http://schemas.microsoft.com/office/powerpoint/2010/main" val="1439964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D4C4C126-17F1-4C5C-B432-7CEDE7264F23}" type="datetimeFigureOut">
              <a:rPr lang="en-GB"/>
              <a:pPr>
                <a:defRPr/>
              </a:pPr>
              <a:t>13/06/2018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E1ABFCCC-CF7D-4489-B841-1321AC6C714E}" type="slidenum">
              <a:rPr lang="en-GB"/>
              <a:pPr>
                <a:defRPr/>
              </a:pPr>
              <a:t>‹#›</a:t>
            </a:fld>
            <a:endParaRPr lang="en-GB"/>
          </a:p>
        </p:txBody>
      </p:sp>
    </p:spTree>
    <p:extLst>
      <p:ext uri="{BB962C8B-B14F-4D97-AF65-F5344CB8AC3E}">
        <p14:creationId xmlns:p14="http://schemas.microsoft.com/office/powerpoint/2010/main" val="14857761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31D7E472-3551-4913-B5FB-C5E2C30FC099}" type="datetimeFigureOut">
              <a:rPr lang="en-GB"/>
              <a:pPr>
                <a:defRPr/>
              </a:pPr>
              <a:t>13/06/2018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5EBFFDAA-5A37-4260-A5F8-8D9BD2051F86}" type="slidenum">
              <a:rPr lang="en-GB"/>
              <a:pPr>
                <a:defRPr/>
              </a:pPr>
              <a:t>‹#›</a:t>
            </a:fld>
            <a:endParaRPr lang="en-GB"/>
          </a:p>
        </p:txBody>
      </p:sp>
    </p:spTree>
    <p:extLst>
      <p:ext uri="{BB962C8B-B14F-4D97-AF65-F5344CB8AC3E}">
        <p14:creationId xmlns:p14="http://schemas.microsoft.com/office/powerpoint/2010/main" val="20048616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5DCCA897-D841-4D62-B3CF-B540CEB3257C}" type="datetimeFigureOut">
              <a:rPr lang="en-GB"/>
              <a:pPr>
                <a:defRPr/>
              </a:pPr>
              <a:t>13/06/2018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32182A69-01FE-48D1-80E8-C44000880D15}" type="slidenum">
              <a:rPr lang="en-GB"/>
              <a:pPr>
                <a:defRPr/>
              </a:pPr>
              <a:t>‹#›</a:t>
            </a:fld>
            <a:endParaRPr lang="en-GB"/>
          </a:p>
        </p:txBody>
      </p:sp>
    </p:spTree>
    <p:extLst>
      <p:ext uri="{BB962C8B-B14F-4D97-AF65-F5344CB8AC3E}">
        <p14:creationId xmlns:p14="http://schemas.microsoft.com/office/powerpoint/2010/main" val="8389070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D2874729-45BF-4ADB-A260-866BCB550BAE}" type="datetimeFigureOut">
              <a:rPr lang="en-GB"/>
              <a:pPr>
                <a:defRPr/>
              </a:pPr>
              <a:t>13/06/2018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199ED17A-5114-47C6-AC00-FB63AED8FE5C}" type="slidenum">
              <a:rPr lang="en-GB"/>
              <a:pPr>
                <a:defRPr/>
              </a:pPr>
              <a:t>‹#›</a:t>
            </a:fld>
            <a:endParaRPr lang="en-GB"/>
          </a:p>
        </p:txBody>
      </p:sp>
    </p:spTree>
    <p:extLst>
      <p:ext uri="{BB962C8B-B14F-4D97-AF65-F5344CB8AC3E}">
        <p14:creationId xmlns:p14="http://schemas.microsoft.com/office/powerpoint/2010/main" val="253241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2946690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931653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173887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841880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947041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267673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154588525"/>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A6DE61-214D-4FBB-BF8D-8DE0329C479C}" type="datetimeFigureOut">
              <a:rPr lang="en-GB" smtClean="0"/>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9A7D61-D3BC-4E3A-93FF-D956540B5466}" type="slidenum">
              <a:rPr lang="en-GB" smtClean="0"/>
              <a:pPr/>
              <a:t>‹#›</a:t>
            </a:fld>
            <a:endParaRPr lang="en-GB"/>
          </a:p>
        </p:txBody>
      </p:sp>
    </p:spTree>
    <p:extLst>
      <p:ext uri="{BB962C8B-B14F-4D97-AF65-F5344CB8AC3E}">
        <p14:creationId xmlns:p14="http://schemas.microsoft.com/office/powerpoint/2010/main" val="3555071399"/>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prstClr val="black">
                    <a:tint val="75000"/>
                  </a:prstClr>
                </a:solidFill>
                <a:latin typeface="Arial" pitchFamily="34" charset="0"/>
                <a:cs typeface="+mn-cs"/>
              </a:defRPr>
            </a:lvl1pPr>
          </a:lstStyle>
          <a:p>
            <a:pPr>
              <a:defRPr/>
            </a:pPr>
            <a:fld id="{6E579B8F-8701-4E2A-B378-1E33AD72A3B2}" type="datetimeFigureOut">
              <a:rPr lang="en-GB"/>
              <a:pPr>
                <a:defRPr/>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pitchFamily="34" charset="0"/>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prstClr val="black">
                    <a:tint val="75000"/>
                  </a:prstClr>
                </a:solidFill>
                <a:latin typeface="Arial" pitchFamily="34" charset="0"/>
                <a:cs typeface="+mn-cs"/>
              </a:defRPr>
            </a:lvl1pPr>
          </a:lstStyle>
          <a:p>
            <a:pPr>
              <a:defRPr/>
            </a:pPr>
            <a:fld id="{B6972D25-3219-4061-BC81-08CBBEDFF540}" type="slidenum">
              <a:rPr lang="en-GB"/>
              <a:pPr>
                <a:defRPr/>
              </a:pPr>
              <a:t>‹#›</a:t>
            </a:fld>
            <a:endParaRPr lang="en-GB"/>
          </a:p>
        </p:txBody>
      </p:sp>
      <p:pic>
        <p:nvPicPr>
          <p:cNvPr id="2055" name="Picture 8" descr="PED_word_topRT_swoosh.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943600" y="-17463"/>
            <a:ext cx="3208338"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6" descr="PED_word_topRT_swoosh.png"/>
          <p:cNvPicPr>
            <a:picLocks/>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463" y="5851525"/>
            <a:ext cx="386873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ine 18"/>
          <p:cNvSpPr>
            <a:spLocks noChangeShapeType="1"/>
          </p:cNvSpPr>
          <p:nvPr/>
        </p:nvSpPr>
        <p:spPr bwMode="auto">
          <a:xfrm>
            <a:off x="474663" y="990600"/>
            <a:ext cx="8229600"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1pPr>
      <a:lvl2pPr marL="742950" indent="-28575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2pPr>
      <a:lvl3pPr marL="11430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3pPr>
      <a:lvl4pPr marL="16002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4pPr>
      <a:lvl5pPr marL="2057400" indent="-228600" algn="l" rtl="0" eaLnBrk="0" fontAlgn="base" hangingPunct="0">
        <a:spcBef>
          <a:spcPct val="20000"/>
        </a:spcBef>
        <a:spcAft>
          <a:spcPct val="0"/>
        </a:spcAft>
        <a:buClr>
          <a:srgbClr val="C00000"/>
        </a:buClr>
        <a:buFont typeface="Arial" charset="0"/>
        <a:buChar char="»"/>
        <a:defRPr lang="en-GB" sz="2400" kern="1200" dirty="0">
          <a:solidFill>
            <a:srgbClr val="000066"/>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1371600" y="0"/>
            <a:ext cx="7772400" cy="1470025"/>
          </a:xfrm>
        </p:spPr>
        <p:txBody>
          <a:bodyPr>
            <a:normAutofit fontScale="90000"/>
          </a:bodyPr>
          <a:lstStyle/>
          <a:p>
            <a:pPr algn="r"/>
            <a:r>
              <a:rPr lang="en-US" altLang="en-US" sz="3200" b="1" dirty="0">
                <a:solidFill>
                  <a:srgbClr val="0070C0"/>
                </a:solidFill>
                <a:latin typeface="Arial" panose="020B0604020202020204" pitchFamily="34" charset="0"/>
                <a:cs typeface="Arial" panose="020B0604020202020204" pitchFamily="34" charset="0"/>
              </a:rPr>
              <a:t>Formation des</a:t>
            </a:r>
            <a:br>
              <a:rPr lang="en-US" altLang="en-US" sz="3200" b="1" dirty="0">
                <a:solidFill>
                  <a:srgbClr val="0070C0"/>
                </a:solidFill>
                <a:latin typeface="Arial" panose="020B0604020202020204" pitchFamily="34" charset="0"/>
                <a:cs typeface="Arial" panose="020B0604020202020204" pitchFamily="34" charset="0"/>
              </a:rPr>
            </a:br>
            <a:r>
              <a:rPr lang="en-US" altLang="en-US" sz="3200" b="1" dirty="0" err="1">
                <a:solidFill>
                  <a:srgbClr val="002060"/>
                </a:solidFill>
                <a:latin typeface="Arial" panose="020B0604020202020204" pitchFamily="34" charset="0"/>
                <a:cs typeface="Arial" panose="020B0604020202020204" pitchFamily="34" charset="0"/>
              </a:rPr>
              <a:t>Équipes</a:t>
            </a:r>
            <a:r>
              <a:rPr lang="en-US" altLang="en-US" sz="3200" b="1" dirty="0">
                <a:solidFill>
                  <a:srgbClr val="002060"/>
                </a:solidFill>
                <a:latin typeface="Arial" panose="020B0604020202020204" pitchFamily="34" charset="0"/>
                <a:cs typeface="Arial" panose="020B0604020202020204" pitchFamily="34" charset="0"/>
              </a:rPr>
              <a:t> </a:t>
            </a:r>
            <a:r>
              <a:rPr lang="en-US" altLang="en-US" sz="3200" b="1" dirty="0" err="1">
                <a:solidFill>
                  <a:srgbClr val="002060"/>
                </a:solidFill>
                <a:latin typeface="Arial" panose="020B0604020202020204" pitchFamily="34" charset="0"/>
                <a:cs typeface="Arial" panose="020B0604020202020204" pitchFamily="34" charset="0"/>
              </a:rPr>
              <a:t>d’Intervention</a:t>
            </a:r>
            <a:r>
              <a:rPr lang="en-US" altLang="en-US" sz="3200" b="1" dirty="0">
                <a:solidFill>
                  <a:srgbClr val="002060"/>
                </a:solidFill>
                <a:latin typeface="Arial" panose="020B0604020202020204" pitchFamily="34" charset="0"/>
                <a:cs typeface="Arial" panose="020B0604020202020204" pitchFamily="34" charset="0"/>
              </a:rPr>
              <a:t> </a:t>
            </a:r>
            <a:r>
              <a:rPr lang="en-US" altLang="en-US" sz="3200" b="1" dirty="0" err="1">
                <a:solidFill>
                  <a:srgbClr val="002060"/>
                </a:solidFill>
                <a:latin typeface="Arial" panose="020B0604020202020204" pitchFamily="34" charset="0"/>
                <a:cs typeface="Arial" panose="020B0604020202020204" pitchFamily="34" charset="0"/>
              </a:rPr>
              <a:t>Rapide</a:t>
            </a:r>
            <a:r>
              <a:rPr lang="en-US" altLang="en-US" sz="3200" b="1" dirty="0">
                <a:solidFill>
                  <a:srgbClr val="002060"/>
                </a:solidFill>
                <a:latin typeface="Arial" panose="020B0604020202020204" pitchFamily="34" charset="0"/>
                <a:cs typeface="Arial" panose="020B0604020202020204" pitchFamily="34" charset="0"/>
              </a:rPr>
              <a:t> </a:t>
            </a:r>
            <a:br>
              <a:rPr lang="en-US" altLang="en-US" sz="3200" b="1" dirty="0">
                <a:solidFill>
                  <a:srgbClr val="002060"/>
                </a:solidFill>
                <a:latin typeface="Arial" panose="020B0604020202020204" pitchFamily="34" charset="0"/>
                <a:cs typeface="Arial" panose="020B0604020202020204" pitchFamily="34" charset="0"/>
              </a:rPr>
            </a:br>
            <a:endParaRPr lang="en-US" altLang="en-US" sz="3200" b="1" dirty="0">
              <a:solidFill>
                <a:srgbClr val="0070C0"/>
              </a:solidFill>
              <a:latin typeface="Arial" panose="020B0604020202020204" pitchFamily="34" charset="0"/>
              <a:cs typeface="Arial" panose="020B0604020202020204" pitchFamily="34" charset="0"/>
            </a:endParaRPr>
          </a:p>
        </p:txBody>
      </p:sp>
      <p:sp>
        <p:nvSpPr>
          <p:cNvPr id="15363" name="Subtitle 2"/>
          <p:cNvSpPr>
            <a:spLocks noGrp="1"/>
          </p:cNvSpPr>
          <p:nvPr>
            <p:ph type="subTitle" idx="1"/>
          </p:nvPr>
        </p:nvSpPr>
        <p:spPr>
          <a:xfrm>
            <a:off x="35496" y="4437112"/>
            <a:ext cx="8928992" cy="864096"/>
          </a:xfrm>
          <a:solidFill>
            <a:schemeClr val="bg1"/>
          </a:solidFill>
        </p:spPr>
        <p:txBody>
          <a:bodyPr>
            <a:noAutofit/>
          </a:bodyPr>
          <a:lstStyle/>
          <a:p>
            <a:pPr algn="l" eaLnBrk="1" hangingPunct="1"/>
            <a:r>
              <a:rPr lang="en-US" altLang="en-US" b="1" dirty="0">
                <a:solidFill>
                  <a:srgbClr val="002060"/>
                </a:solidFill>
                <a:latin typeface="Arial" panose="020B0604020202020204" pitchFamily="34" charset="0"/>
                <a:cs typeface="Arial" panose="020B0604020202020204" pitchFamily="34" charset="0"/>
              </a:rPr>
              <a:t>A2.5 Équipe d'Intervention Rapide (EIR): composition et </a:t>
            </a:r>
            <a:r>
              <a:rPr lang="en-US" altLang="en-US" b="1" dirty="0" err="1">
                <a:solidFill>
                  <a:srgbClr val="002060"/>
                </a:solidFill>
                <a:latin typeface="Arial" panose="020B0604020202020204" pitchFamily="34" charset="0"/>
                <a:cs typeface="Arial" panose="020B0604020202020204" pitchFamily="34" charset="0"/>
              </a:rPr>
              <a:t>rôles</a:t>
            </a:r>
            <a:r>
              <a:rPr lang="en-US" altLang="en-US" b="1" dirty="0">
                <a:solidFill>
                  <a:srgbClr val="002060"/>
                </a:solidFill>
                <a:latin typeface="Arial" panose="020B0604020202020204" pitchFamily="34" charset="0"/>
                <a:cs typeface="Arial" panose="020B0604020202020204" pitchFamily="34" charset="0"/>
              </a:rPr>
              <a:t> de </a:t>
            </a:r>
            <a:r>
              <a:rPr lang="en-US" altLang="en-US" b="1" dirty="0" err="1">
                <a:solidFill>
                  <a:srgbClr val="002060"/>
                </a:solidFill>
                <a:latin typeface="Arial" panose="020B0604020202020204" pitchFamily="34" charset="0"/>
                <a:cs typeface="Arial" panose="020B0604020202020204" pitchFamily="34" charset="0"/>
              </a:rPr>
              <a:t>ses</a:t>
            </a:r>
            <a:r>
              <a:rPr lang="en-US" altLang="en-US" b="1" dirty="0">
                <a:solidFill>
                  <a:srgbClr val="002060"/>
                </a:solidFill>
                <a:latin typeface="Arial" panose="020B0604020202020204" pitchFamily="34" charset="0"/>
                <a:cs typeface="Arial" panose="020B0604020202020204" pitchFamily="34" charset="0"/>
              </a:rPr>
              <a:t> </a:t>
            </a:r>
            <a:r>
              <a:rPr lang="en-US" altLang="en-US" b="1" dirty="0" err="1">
                <a:solidFill>
                  <a:srgbClr val="002060"/>
                </a:solidFill>
                <a:latin typeface="Arial" panose="020B0604020202020204" pitchFamily="34" charset="0"/>
                <a:cs typeface="Arial" panose="020B0604020202020204" pitchFamily="34" charset="0"/>
              </a:rPr>
              <a:t>membres</a:t>
            </a:r>
            <a:br>
              <a:rPr lang="en-US" altLang="en-US" b="1" dirty="0">
                <a:solidFill>
                  <a:srgbClr val="002060"/>
                </a:solidFill>
                <a:latin typeface="Arial" panose="020B0604020202020204" pitchFamily="34" charset="0"/>
                <a:cs typeface="Arial" panose="020B0604020202020204" pitchFamily="34" charset="0"/>
              </a:rPr>
            </a:br>
            <a:endParaRPr lang="en-US" altLang="en-US" b="1" dirty="0">
              <a:solidFill>
                <a:srgbClr val="00206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13A6679-FE9F-42E2-B1E7-345FCC2A829B}"/>
              </a:ext>
            </a:extLst>
          </p:cNvPr>
          <p:cNvSpPr txBox="1"/>
          <p:nvPr/>
        </p:nvSpPr>
        <p:spPr>
          <a:xfrm>
            <a:off x="35496" y="6433591"/>
            <a:ext cx="1954381" cy="307777"/>
          </a:xfrm>
          <a:prstGeom prst="rect">
            <a:avLst/>
          </a:prstGeom>
          <a:noFill/>
        </p:spPr>
        <p:txBody>
          <a:bodyPr wrap="none" rtlCol="0">
            <a:spAutoFit/>
          </a:bodyPr>
          <a:lstStyle/>
          <a:p>
            <a:r>
              <a:rPr lang="fr-FR" sz="1400" dirty="0">
                <a:solidFill>
                  <a:srgbClr val="002060"/>
                </a:solidFill>
              </a:rPr>
              <a:t>Mise à jour: août 2016</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67544" y="15115"/>
            <a:ext cx="8229600" cy="1143000"/>
          </a:xfrm>
        </p:spPr>
        <p:txBody>
          <a:bodyPr/>
          <a:lstStyle/>
          <a:p>
            <a:r>
              <a:rPr lang="en-US" altLang="en-US" sz="3600" b="1" dirty="0" err="1">
                <a:solidFill>
                  <a:srgbClr val="002060"/>
                </a:solidFill>
                <a:cs typeface="Times New Roman" pitchFamily="18" charset="0"/>
              </a:rPr>
              <a:t>L’épidémiologiste</a:t>
            </a:r>
            <a:r>
              <a:rPr lang="en-US" altLang="en-US" sz="3600" b="1" dirty="0">
                <a:solidFill>
                  <a:srgbClr val="002060"/>
                </a:solidFill>
                <a:cs typeface="Times New Roman" pitchFamily="18" charset="0"/>
              </a:rPr>
              <a:t> de </a:t>
            </a:r>
            <a:r>
              <a:rPr lang="en-US" altLang="en-US" sz="3600" b="1" dirty="0" err="1">
                <a:solidFill>
                  <a:srgbClr val="002060"/>
                </a:solidFill>
                <a:cs typeface="Times New Roman" pitchFamily="18" charset="0"/>
              </a:rPr>
              <a:t>l’EIR</a:t>
            </a:r>
            <a:endParaRPr lang="en-US" altLang="en-US" sz="3600" b="1" dirty="0">
              <a:solidFill>
                <a:srgbClr val="002060"/>
              </a:solidFill>
              <a:cs typeface="Times New Roman" pitchFamily="18" charset="0"/>
            </a:endParaRPr>
          </a:p>
        </p:txBody>
      </p:sp>
      <p:sp>
        <p:nvSpPr>
          <p:cNvPr id="21507" name="Content Placeholder 2"/>
          <p:cNvSpPr>
            <a:spLocks noGrp="1"/>
          </p:cNvSpPr>
          <p:nvPr>
            <p:ph idx="4294967295"/>
          </p:nvPr>
        </p:nvSpPr>
        <p:spPr>
          <a:xfrm>
            <a:off x="467544" y="1196752"/>
            <a:ext cx="8135938" cy="4752528"/>
          </a:xfrm>
        </p:spPr>
        <p:txBody>
          <a:bodyPr/>
          <a:lstStyle/>
          <a:p>
            <a:r>
              <a:rPr lang="en-US" altLang="en-US" sz="2000" dirty="0">
                <a:solidFill>
                  <a:srgbClr val="002060"/>
                </a:solidFill>
              </a:rPr>
              <a:t>Est </a:t>
            </a:r>
            <a:r>
              <a:rPr lang="en-US" altLang="en-US" sz="2000" dirty="0" err="1">
                <a:solidFill>
                  <a:srgbClr val="002060"/>
                </a:solidFill>
              </a:rPr>
              <a:t>responsable</a:t>
            </a:r>
            <a:r>
              <a:rPr lang="en-US" altLang="en-US" sz="2000" dirty="0">
                <a:solidFill>
                  <a:srgbClr val="002060"/>
                </a:solidFill>
              </a:rPr>
              <a:t> de la surveillance et de </a:t>
            </a:r>
            <a:r>
              <a:rPr lang="en-US" altLang="en-US" sz="2000" dirty="0" err="1">
                <a:solidFill>
                  <a:srgbClr val="002060"/>
                </a:solidFill>
              </a:rPr>
              <a:t>l'investigation</a:t>
            </a:r>
            <a:r>
              <a:rPr lang="en-US" altLang="en-US" sz="2000" dirty="0">
                <a:solidFill>
                  <a:srgbClr val="002060"/>
                </a:solidFill>
              </a:rPr>
              <a:t> </a:t>
            </a:r>
            <a:r>
              <a:rPr lang="en-US" altLang="en-US" sz="2000" dirty="0" err="1">
                <a:solidFill>
                  <a:srgbClr val="002060"/>
                </a:solidFill>
              </a:rPr>
              <a:t>épidémiologique</a:t>
            </a:r>
            <a:r>
              <a:rPr lang="en-US" altLang="en-US" sz="2000" dirty="0">
                <a:solidFill>
                  <a:srgbClr val="002060"/>
                </a:solidFill>
              </a:rPr>
              <a:t> (analyses par </a:t>
            </a:r>
            <a:r>
              <a:rPr lang="en-US" altLang="en-US" sz="2000" dirty="0" err="1">
                <a:solidFill>
                  <a:srgbClr val="002060"/>
                </a:solidFill>
              </a:rPr>
              <a:t>personne</a:t>
            </a:r>
            <a:r>
              <a:rPr lang="en-US" altLang="en-US" sz="2000" dirty="0">
                <a:solidFill>
                  <a:srgbClr val="002060"/>
                </a:solidFill>
              </a:rPr>
              <a:t>, lieu, et </a:t>
            </a:r>
            <a:r>
              <a:rPr lang="en-US" altLang="en-US" sz="2000" dirty="0" err="1">
                <a:solidFill>
                  <a:srgbClr val="002060"/>
                </a:solidFill>
              </a:rPr>
              <a:t>dans</a:t>
            </a:r>
            <a:r>
              <a:rPr lang="en-US" altLang="en-US" sz="2000" dirty="0">
                <a:solidFill>
                  <a:srgbClr val="002060"/>
                </a:solidFill>
              </a:rPr>
              <a:t> le temps).</a:t>
            </a:r>
          </a:p>
          <a:p>
            <a:r>
              <a:rPr lang="en-US" altLang="en-US" sz="2000" dirty="0">
                <a:solidFill>
                  <a:srgbClr val="002060"/>
                </a:solidFill>
              </a:rPr>
              <a:t>Met à jour et </a:t>
            </a:r>
            <a:r>
              <a:rPr lang="en-US" altLang="en-US" sz="2000" dirty="0" err="1">
                <a:solidFill>
                  <a:srgbClr val="002060"/>
                </a:solidFill>
              </a:rPr>
              <a:t>partage</a:t>
            </a:r>
            <a:r>
              <a:rPr lang="en-US" altLang="en-US" sz="2000" dirty="0">
                <a:solidFill>
                  <a:srgbClr val="002060"/>
                </a:solidFill>
              </a:rPr>
              <a:t> des </a:t>
            </a:r>
            <a:r>
              <a:rPr lang="en-US" altLang="en-US" sz="2000" dirty="0" err="1">
                <a:solidFill>
                  <a:srgbClr val="002060"/>
                </a:solidFill>
              </a:rPr>
              <a:t>données</a:t>
            </a:r>
            <a:r>
              <a:rPr lang="en-US" altLang="en-US" sz="2000" dirty="0">
                <a:solidFill>
                  <a:srgbClr val="002060"/>
                </a:solidFill>
              </a:rPr>
              <a:t> de surveillance avec </a:t>
            </a:r>
            <a:r>
              <a:rPr lang="en-US" altLang="en-US" sz="2000" dirty="0" err="1">
                <a:solidFill>
                  <a:srgbClr val="002060"/>
                </a:solidFill>
              </a:rPr>
              <a:t>l'équipe</a:t>
            </a:r>
            <a:r>
              <a:rPr lang="en-US" altLang="en-US" sz="2000" dirty="0">
                <a:solidFill>
                  <a:srgbClr val="002060"/>
                </a:solidFill>
              </a:rPr>
              <a:t> et les </a:t>
            </a:r>
            <a:r>
              <a:rPr lang="en-US" altLang="en-US" sz="2000" dirty="0" err="1">
                <a:solidFill>
                  <a:srgbClr val="002060"/>
                </a:solidFill>
              </a:rPr>
              <a:t>unités</a:t>
            </a:r>
            <a:r>
              <a:rPr lang="en-US" altLang="en-US" sz="2000" dirty="0">
                <a:solidFill>
                  <a:srgbClr val="002060"/>
                </a:solidFill>
              </a:rPr>
              <a:t> de coordination au </a:t>
            </a:r>
            <a:r>
              <a:rPr lang="en-US" altLang="en-US" sz="2000" dirty="0" err="1">
                <a:solidFill>
                  <a:srgbClr val="002060"/>
                </a:solidFill>
              </a:rPr>
              <a:t>niveau</a:t>
            </a:r>
            <a:r>
              <a:rPr lang="en-US" altLang="en-US" sz="2000" dirty="0">
                <a:solidFill>
                  <a:srgbClr val="002060"/>
                </a:solidFill>
              </a:rPr>
              <a:t> local, </a:t>
            </a:r>
            <a:r>
              <a:rPr lang="en-US" altLang="en-US" sz="2000" dirty="0" err="1">
                <a:solidFill>
                  <a:srgbClr val="002060"/>
                </a:solidFill>
              </a:rPr>
              <a:t>régional</a:t>
            </a:r>
            <a:r>
              <a:rPr lang="en-US" altLang="en-US" sz="2000" dirty="0">
                <a:solidFill>
                  <a:srgbClr val="002060"/>
                </a:solidFill>
              </a:rPr>
              <a:t> et national.</a:t>
            </a:r>
          </a:p>
          <a:p>
            <a:r>
              <a:rPr lang="en-US" altLang="en-US" sz="2000" dirty="0" err="1">
                <a:solidFill>
                  <a:srgbClr val="002060"/>
                </a:solidFill>
              </a:rPr>
              <a:t>Cherche</a:t>
            </a:r>
            <a:r>
              <a:rPr lang="en-US" altLang="en-US" sz="2000" dirty="0">
                <a:solidFill>
                  <a:srgbClr val="002060"/>
                </a:solidFill>
              </a:rPr>
              <a:t> </a:t>
            </a:r>
            <a:r>
              <a:rPr lang="en-US" altLang="en-US" sz="2000" dirty="0" err="1">
                <a:solidFill>
                  <a:srgbClr val="002060"/>
                </a:solidFill>
              </a:rPr>
              <a:t>activement</a:t>
            </a:r>
            <a:r>
              <a:rPr lang="en-US" altLang="en-US" sz="2000" dirty="0">
                <a:solidFill>
                  <a:srgbClr val="002060"/>
                </a:solidFill>
              </a:rPr>
              <a:t> des </a:t>
            </a:r>
            <a:r>
              <a:rPr lang="en-US" altLang="en-US" sz="2000" dirty="0" err="1">
                <a:solidFill>
                  <a:srgbClr val="002060"/>
                </a:solidFill>
              </a:rPr>
              <a:t>informations</a:t>
            </a:r>
            <a:r>
              <a:rPr lang="en-US" altLang="en-US" sz="2000" dirty="0">
                <a:solidFill>
                  <a:srgbClr val="002060"/>
                </a:solidFill>
              </a:rPr>
              <a:t> </a:t>
            </a:r>
            <a:r>
              <a:rPr lang="en-US" altLang="en-US" sz="2000" dirty="0" err="1">
                <a:solidFill>
                  <a:srgbClr val="002060"/>
                </a:solidFill>
              </a:rPr>
              <a:t>sur</a:t>
            </a:r>
            <a:r>
              <a:rPr lang="en-US" altLang="en-US" sz="2000" dirty="0">
                <a:solidFill>
                  <a:srgbClr val="002060"/>
                </a:solidFill>
              </a:rPr>
              <a:t> </a:t>
            </a:r>
            <a:r>
              <a:rPr lang="en-US" altLang="en-US" sz="2000" dirty="0" err="1">
                <a:solidFill>
                  <a:srgbClr val="002060"/>
                </a:solidFill>
              </a:rPr>
              <a:t>d'autres</a:t>
            </a:r>
            <a:r>
              <a:rPr lang="en-US" altLang="en-US" sz="2000" dirty="0">
                <a:solidFill>
                  <a:srgbClr val="002060"/>
                </a:solidFill>
              </a:rPr>
              <a:t> </a:t>
            </a:r>
            <a:r>
              <a:rPr lang="en-US" altLang="en-US" sz="2000" dirty="0" err="1">
                <a:solidFill>
                  <a:srgbClr val="002060"/>
                </a:solidFill>
              </a:rPr>
              <a:t>cas</a:t>
            </a:r>
            <a:r>
              <a:rPr lang="en-US" altLang="en-US" sz="2000" dirty="0">
                <a:solidFill>
                  <a:srgbClr val="002060"/>
                </a:solidFill>
              </a:rPr>
              <a:t> et fait le </a:t>
            </a:r>
            <a:r>
              <a:rPr lang="en-US" altLang="en-US" sz="2000" dirty="0" err="1">
                <a:solidFill>
                  <a:srgbClr val="002060"/>
                </a:solidFill>
              </a:rPr>
              <a:t>suivi</a:t>
            </a:r>
            <a:r>
              <a:rPr lang="en-US" altLang="en-US" sz="2000" dirty="0">
                <a:solidFill>
                  <a:srgbClr val="002060"/>
                </a:solidFill>
              </a:rPr>
              <a:t> des contacts.</a:t>
            </a:r>
          </a:p>
          <a:p>
            <a:r>
              <a:rPr lang="en-US" altLang="en-US" sz="2000" dirty="0" err="1">
                <a:solidFill>
                  <a:srgbClr val="002060"/>
                </a:solidFill>
              </a:rPr>
              <a:t>Identifie</a:t>
            </a:r>
            <a:r>
              <a:rPr lang="en-US" altLang="en-US" sz="2000" dirty="0">
                <a:solidFill>
                  <a:srgbClr val="002060"/>
                </a:solidFill>
              </a:rPr>
              <a:t> les modes </a:t>
            </a:r>
            <a:r>
              <a:rPr lang="en-US" altLang="en-US" sz="2000" dirty="0" err="1">
                <a:solidFill>
                  <a:srgbClr val="002060"/>
                </a:solidFill>
              </a:rPr>
              <a:t>d'exposition</a:t>
            </a:r>
            <a:r>
              <a:rPr lang="en-US" altLang="en-US" sz="2000" dirty="0">
                <a:solidFill>
                  <a:srgbClr val="002060"/>
                </a:solidFill>
              </a:rPr>
              <a:t> </a:t>
            </a:r>
            <a:r>
              <a:rPr lang="en-US" altLang="en-US" sz="2000" dirty="0" err="1">
                <a:solidFill>
                  <a:srgbClr val="002060"/>
                </a:solidFill>
              </a:rPr>
              <a:t>potentiels</a:t>
            </a:r>
            <a:r>
              <a:rPr lang="en-US" altLang="en-US" sz="2000" dirty="0">
                <a:solidFill>
                  <a:srgbClr val="002060"/>
                </a:solidFill>
              </a:rPr>
              <a:t> </a:t>
            </a:r>
            <a:r>
              <a:rPr lang="en-US" altLang="en-US" sz="2000" dirty="0" err="1">
                <a:solidFill>
                  <a:srgbClr val="002060"/>
                </a:solidFill>
              </a:rPr>
              <a:t>d'une</a:t>
            </a:r>
            <a:r>
              <a:rPr lang="en-US" altLang="en-US" sz="2000" dirty="0">
                <a:solidFill>
                  <a:srgbClr val="002060"/>
                </a:solidFill>
              </a:rPr>
              <a:t> transmission </a:t>
            </a:r>
            <a:r>
              <a:rPr lang="en-US" altLang="en-US" sz="2000" dirty="0" err="1">
                <a:solidFill>
                  <a:srgbClr val="002060"/>
                </a:solidFill>
              </a:rPr>
              <a:t>dans</a:t>
            </a:r>
            <a:r>
              <a:rPr lang="en-US" altLang="en-US" sz="2000" dirty="0">
                <a:solidFill>
                  <a:srgbClr val="002060"/>
                </a:solidFill>
              </a:rPr>
              <a:t> la </a:t>
            </a:r>
            <a:r>
              <a:rPr lang="en-US" altLang="en-US" sz="2000" dirty="0" err="1">
                <a:solidFill>
                  <a:srgbClr val="002060"/>
                </a:solidFill>
              </a:rPr>
              <a:t>communauté</a:t>
            </a:r>
            <a:r>
              <a:rPr lang="en-US" altLang="en-US" sz="2000" dirty="0">
                <a:solidFill>
                  <a:srgbClr val="002060"/>
                </a:solidFill>
              </a:rPr>
              <a:t>.</a:t>
            </a:r>
          </a:p>
          <a:p>
            <a:r>
              <a:rPr lang="fr-FR" altLang="en-US" sz="2000" dirty="0">
                <a:solidFill>
                  <a:srgbClr val="002060"/>
                </a:solidFill>
              </a:rPr>
              <a:t>Etablit les stratégies pour déterminer l'étiologie de la maladie.</a:t>
            </a:r>
          </a:p>
          <a:p>
            <a:r>
              <a:rPr lang="en-US" altLang="en-US" sz="2000" dirty="0">
                <a:solidFill>
                  <a:srgbClr val="002060"/>
                </a:solidFill>
              </a:rPr>
              <a:t>Met en place les </a:t>
            </a:r>
            <a:r>
              <a:rPr lang="en-US" altLang="en-US" sz="2000" dirty="0" err="1">
                <a:solidFill>
                  <a:srgbClr val="002060"/>
                </a:solidFill>
              </a:rPr>
              <a:t>mécanismes</a:t>
            </a:r>
            <a:r>
              <a:rPr lang="en-US" altLang="en-US" sz="2000" dirty="0">
                <a:solidFill>
                  <a:srgbClr val="002060"/>
                </a:solidFill>
              </a:rPr>
              <a:t> pour </a:t>
            </a:r>
            <a:r>
              <a:rPr lang="en-US" altLang="en-US" sz="2000" dirty="0" err="1">
                <a:solidFill>
                  <a:srgbClr val="002060"/>
                </a:solidFill>
              </a:rPr>
              <a:t>interrompre</a:t>
            </a:r>
            <a:r>
              <a:rPr lang="en-US" altLang="en-US" sz="2000" dirty="0">
                <a:solidFill>
                  <a:srgbClr val="002060"/>
                </a:solidFill>
              </a:rPr>
              <a:t> </a:t>
            </a:r>
            <a:r>
              <a:rPr lang="en-US" altLang="en-US" sz="2000" dirty="0" err="1">
                <a:solidFill>
                  <a:srgbClr val="002060"/>
                </a:solidFill>
              </a:rPr>
              <a:t>l'exposition</a:t>
            </a:r>
            <a:r>
              <a:rPr lang="en-US" altLang="en-US" sz="2000" dirty="0">
                <a:solidFill>
                  <a:srgbClr val="002060"/>
                </a:solidFill>
              </a:rPr>
              <a:t>.</a:t>
            </a:r>
          </a:p>
          <a:p>
            <a:r>
              <a:rPr lang="en-US" altLang="en-US" sz="2000" dirty="0" err="1">
                <a:solidFill>
                  <a:srgbClr val="002060"/>
                </a:solidFill>
              </a:rPr>
              <a:t>Fournit</a:t>
            </a:r>
            <a:r>
              <a:rPr lang="en-US" altLang="en-US" sz="2000" dirty="0">
                <a:solidFill>
                  <a:srgbClr val="002060"/>
                </a:solidFill>
              </a:rPr>
              <a:t> des </a:t>
            </a:r>
            <a:r>
              <a:rPr lang="en-US" altLang="en-US" sz="2000" dirty="0" err="1">
                <a:solidFill>
                  <a:srgbClr val="002060"/>
                </a:solidFill>
              </a:rPr>
              <a:t>définitions</a:t>
            </a:r>
            <a:r>
              <a:rPr lang="en-US" altLang="en-US" sz="2000" dirty="0">
                <a:solidFill>
                  <a:srgbClr val="002060"/>
                </a:solidFill>
              </a:rPr>
              <a:t> de </a:t>
            </a:r>
            <a:r>
              <a:rPr lang="en-US" altLang="en-US" sz="2000" dirty="0" err="1">
                <a:solidFill>
                  <a:srgbClr val="002060"/>
                </a:solidFill>
              </a:rPr>
              <a:t>cas</a:t>
            </a:r>
            <a:r>
              <a:rPr lang="en-US" altLang="en-US" sz="2000" dirty="0">
                <a:solidFill>
                  <a:srgbClr val="002060"/>
                </a:solidFill>
              </a:rPr>
              <a:t> aux agents de santé. </a:t>
            </a:r>
          </a:p>
          <a:p>
            <a:r>
              <a:rPr lang="en-US" altLang="en-US" sz="2000" dirty="0" err="1">
                <a:solidFill>
                  <a:srgbClr val="002060"/>
                </a:solidFill>
              </a:rPr>
              <a:t>Enregistre</a:t>
            </a:r>
            <a:r>
              <a:rPr lang="en-US" altLang="en-US" sz="2000" dirty="0">
                <a:solidFill>
                  <a:srgbClr val="002060"/>
                </a:solidFill>
              </a:rPr>
              <a:t> </a:t>
            </a:r>
            <a:r>
              <a:rPr lang="en-US" altLang="en-US" sz="2000" dirty="0" err="1">
                <a:solidFill>
                  <a:srgbClr val="002060"/>
                </a:solidFill>
              </a:rPr>
              <a:t>l'historique</a:t>
            </a:r>
            <a:r>
              <a:rPr lang="en-US" altLang="en-US" sz="2000" dirty="0">
                <a:solidFill>
                  <a:srgbClr val="002060"/>
                </a:solidFill>
              </a:rPr>
              <a:t> des patients </a:t>
            </a:r>
            <a:r>
              <a:rPr lang="en-US" altLang="en-US" sz="2000" dirty="0" err="1">
                <a:solidFill>
                  <a:srgbClr val="002060"/>
                </a:solidFill>
              </a:rPr>
              <a:t>afin</a:t>
            </a:r>
            <a:r>
              <a:rPr lang="en-US" altLang="en-US" sz="2000" dirty="0">
                <a:solidFill>
                  <a:srgbClr val="002060"/>
                </a:solidFill>
              </a:rPr>
              <a:t> </a:t>
            </a:r>
            <a:r>
              <a:rPr lang="en-US" altLang="en-US" sz="2000" dirty="0" err="1">
                <a:solidFill>
                  <a:srgbClr val="002060"/>
                </a:solidFill>
              </a:rPr>
              <a:t>d'identifier</a:t>
            </a:r>
            <a:r>
              <a:rPr lang="en-US" altLang="en-US" sz="2000" dirty="0">
                <a:solidFill>
                  <a:srgbClr val="002060"/>
                </a:solidFill>
              </a:rPr>
              <a:t> </a:t>
            </a:r>
            <a:r>
              <a:rPr lang="en-US" altLang="en-US" sz="2000" dirty="0" err="1">
                <a:solidFill>
                  <a:srgbClr val="002060"/>
                </a:solidFill>
              </a:rPr>
              <a:t>d'autres</a:t>
            </a:r>
            <a:r>
              <a:rPr lang="en-US" altLang="en-US" sz="2000" dirty="0">
                <a:solidFill>
                  <a:srgbClr val="002060"/>
                </a:solidFill>
              </a:rPr>
              <a:t> </a:t>
            </a:r>
            <a:r>
              <a:rPr lang="en-US" altLang="en-US" sz="2000" dirty="0" err="1">
                <a:solidFill>
                  <a:srgbClr val="002060"/>
                </a:solidFill>
              </a:rPr>
              <a:t>cas</a:t>
            </a:r>
            <a:r>
              <a:rPr lang="en-US" altLang="en-US" sz="2000" dirty="0">
                <a:solidFill>
                  <a:srgbClr val="002060"/>
                </a:solidFill>
              </a:rPr>
              <a:t>.</a:t>
            </a:r>
          </a:p>
          <a:p>
            <a:r>
              <a:rPr lang="en-US" altLang="en-US" sz="2000" dirty="0">
                <a:solidFill>
                  <a:srgbClr val="002060"/>
                </a:solidFill>
              </a:rPr>
              <a:t>Supervise la </a:t>
            </a:r>
            <a:r>
              <a:rPr lang="en-US" altLang="en-US" sz="2000" dirty="0" err="1">
                <a:solidFill>
                  <a:srgbClr val="002060"/>
                </a:solidFill>
              </a:rPr>
              <a:t>gestion</a:t>
            </a:r>
            <a:r>
              <a:rPr lang="en-US" altLang="en-US" sz="2000" dirty="0">
                <a:solidFill>
                  <a:srgbClr val="002060"/>
                </a:solidFill>
              </a:rPr>
              <a:t> des </a:t>
            </a:r>
            <a:r>
              <a:rPr lang="en-US" altLang="en-US" sz="2000" dirty="0" err="1">
                <a:solidFill>
                  <a:srgbClr val="002060"/>
                </a:solidFill>
              </a:rPr>
              <a:t>données</a:t>
            </a:r>
            <a:r>
              <a:rPr lang="en-US" altLang="en-US" sz="2000" dirty="0">
                <a:solidFill>
                  <a:srgbClr val="002060"/>
                </a:solidFill>
              </a:rPr>
              <a:t>.</a:t>
            </a:r>
          </a:p>
          <a:p>
            <a:endParaRPr lang="en-GB" alt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7544" y="-243408"/>
            <a:ext cx="8229600" cy="1143000"/>
          </a:xfrm>
        </p:spPr>
        <p:txBody>
          <a:bodyPr/>
          <a:lstStyle/>
          <a:p>
            <a:r>
              <a:rPr lang="en-US" altLang="en-US" sz="3600" b="1" dirty="0">
                <a:solidFill>
                  <a:srgbClr val="002060"/>
                </a:solidFill>
                <a:cs typeface="Times New Roman" pitchFamily="18" charset="0"/>
              </a:rPr>
              <a:t>Le </a:t>
            </a:r>
            <a:r>
              <a:rPr lang="en-US" altLang="en-US" sz="3600" b="1" dirty="0" err="1">
                <a:solidFill>
                  <a:srgbClr val="002060"/>
                </a:solidFill>
                <a:cs typeface="Times New Roman" pitchFamily="18" charset="0"/>
              </a:rPr>
              <a:t>clinicien</a:t>
            </a:r>
            <a:r>
              <a:rPr lang="en-US" altLang="en-US" sz="3600" b="1" dirty="0">
                <a:solidFill>
                  <a:srgbClr val="002060"/>
                </a:solidFill>
                <a:cs typeface="Times New Roman" pitchFamily="18" charset="0"/>
              </a:rPr>
              <a:t> de </a:t>
            </a:r>
            <a:r>
              <a:rPr lang="en-US" altLang="en-US" sz="3600" b="1" dirty="0" err="1">
                <a:solidFill>
                  <a:srgbClr val="002060"/>
                </a:solidFill>
                <a:cs typeface="Times New Roman" pitchFamily="18" charset="0"/>
              </a:rPr>
              <a:t>l’EIR</a:t>
            </a:r>
            <a:endParaRPr lang="en-US" altLang="en-US" sz="3600" b="1" dirty="0">
              <a:solidFill>
                <a:srgbClr val="002060"/>
              </a:solidFill>
              <a:cs typeface="Times New Roman" pitchFamily="18" charset="0"/>
            </a:endParaRPr>
          </a:p>
        </p:txBody>
      </p:sp>
      <p:sp>
        <p:nvSpPr>
          <p:cNvPr id="22531" name="Content Placeholder 2"/>
          <p:cNvSpPr>
            <a:spLocks noGrp="1"/>
          </p:cNvSpPr>
          <p:nvPr>
            <p:ph idx="4294967295"/>
          </p:nvPr>
        </p:nvSpPr>
        <p:spPr>
          <a:xfrm>
            <a:off x="395536" y="692696"/>
            <a:ext cx="8135938" cy="4640262"/>
          </a:xfrm>
        </p:spPr>
        <p:txBody>
          <a:bodyPr/>
          <a:lstStyle/>
          <a:p>
            <a:r>
              <a:rPr lang="en-US" altLang="en-US" sz="2000" dirty="0" err="1">
                <a:solidFill>
                  <a:srgbClr val="002060"/>
                </a:solidFill>
              </a:rPr>
              <a:t>Apporte</a:t>
            </a:r>
            <a:r>
              <a:rPr lang="en-US" altLang="en-US" sz="2000" dirty="0">
                <a:solidFill>
                  <a:srgbClr val="002060"/>
                </a:solidFill>
              </a:rPr>
              <a:t> un </a:t>
            </a:r>
            <a:r>
              <a:rPr lang="en-US" altLang="en-US" sz="2000" dirty="0" err="1">
                <a:solidFill>
                  <a:srgbClr val="002060"/>
                </a:solidFill>
              </a:rPr>
              <a:t>soutien</a:t>
            </a:r>
            <a:r>
              <a:rPr lang="en-US" altLang="en-US" sz="2000" dirty="0">
                <a:solidFill>
                  <a:srgbClr val="002060"/>
                </a:solidFill>
              </a:rPr>
              <a:t> direct </a:t>
            </a:r>
            <a:r>
              <a:rPr lang="en-US" altLang="en-US" sz="2000" dirty="0" err="1">
                <a:solidFill>
                  <a:srgbClr val="002060"/>
                </a:solidFill>
              </a:rPr>
              <a:t>lors</a:t>
            </a:r>
            <a:r>
              <a:rPr lang="en-US" altLang="en-US" sz="2000" dirty="0">
                <a:solidFill>
                  <a:srgbClr val="002060"/>
                </a:solidFill>
              </a:rPr>
              <a:t> de la </a:t>
            </a:r>
            <a:r>
              <a:rPr lang="en-US" altLang="en-US" sz="2000" dirty="0" err="1">
                <a:solidFill>
                  <a:srgbClr val="002060"/>
                </a:solidFill>
              </a:rPr>
              <a:t>prise</a:t>
            </a:r>
            <a:r>
              <a:rPr lang="en-US" altLang="en-US" sz="2000" dirty="0">
                <a:solidFill>
                  <a:srgbClr val="002060"/>
                </a:solidFill>
              </a:rPr>
              <a:t> en charge des </a:t>
            </a:r>
            <a:r>
              <a:rPr lang="en-US" altLang="en-US" sz="2000" dirty="0" err="1">
                <a:solidFill>
                  <a:srgbClr val="002060"/>
                </a:solidFill>
              </a:rPr>
              <a:t>cas</a:t>
            </a:r>
            <a:r>
              <a:rPr lang="en-US" altLang="en-US" sz="2000" dirty="0">
                <a:solidFill>
                  <a:srgbClr val="002060"/>
                </a:solidFill>
              </a:rPr>
              <a:t> </a:t>
            </a:r>
            <a:r>
              <a:rPr lang="en-US" altLang="en-US" sz="2000" dirty="0" err="1">
                <a:solidFill>
                  <a:srgbClr val="002060"/>
                </a:solidFill>
              </a:rPr>
              <a:t>dans</a:t>
            </a:r>
            <a:r>
              <a:rPr lang="en-US" altLang="en-US" sz="2000" dirty="0">
                <a:solidFill>
                  <a:srgbClr val="002060"/>
                </a:solidFill>
              </a:rPr>
              <a:t> les </a:t>
            </a:r>
            <a:r>
              <a:rPr lang="en-US" altLang="en-US" sz="2000" dirty="0" err="1">
                <a:solidFill>
                  <a:srgbClr val="002060"/>
                </a:solidFill>
              </a:rPr>
              <a:t>centres</a:t>
            </a:r>
            <a:r>
              <a:rPr lang="en-US" altLang="en-US" sz="2000" dirty="0">
                <a:solidFill>
                  <a:srgbClr val="002060"/>
                </a:solidFill>
              </a:rPr>
              <a:t> de santé et </a:t>
            </a:r>
            <a:r>
              <a:rPr lang="en-US" altLang="en-US" sz="2000" dirty="0" err="1">
                <a:solidFill>
                  <a:srgbClr val="002060"/>
                </a:solidFill>
              </a:rPr>
              <a:t>dans</a:t>
            </a:r>
            <a:r>
              <a:rPr lang="en-US" altLang="en-US" sz="2000" dirty="0">
                <a:solidFill>
                  <a:srgbClr val="002060"/>
                </a:solidFill>
              </a:rPr>
              <a:t> la </a:t>
            </a:r>
            <a:r>
              <a:rPr lang="en-US" altLang="en-US" sz="2000" dirty="0" err="1">
                <a:solidFill>
                  <a:srgbClr val="002060"/>
                </a:solidFill>
              </a:rPr>
              <a:t>communauté</a:t>
            </a:r>
            <a:r>
              <a:rPr lang="en-US" altLang="en-US" sz="2000" dirty="0">
                <a:solidFill>
                  <a:srgbClr val="002060"/>
                </a:solidFill>
              </a:rPr>
              <a:t>.</a:t>
            </a:r>
          </a:p>
          <a:p>
            <a:r>
              <a:rPr lang="fr-FR" altLang="en-US" sz="2000" dirty="0">
                <a:solidFill>
                  <a:srgbClr val="002060"/>
                </a:solidFill>
              </a:rPr>
              <a:t>Fournit</a:t>
            </a:r>
            <a:r>
              <a:rPr lang="en-US" altLang="en-US" sz="2000" dirty="0">
                <a:solidFill>
                  <a:srgbClr val="002060"/>
                </a:solidFill>
              </a:rPr>
              <a:t> des </a:t>
            </a:r>
            <a:r>
              <a:rPr lang="en-US" altLang="en-US" sz="2000" dirty="0" err="1">
                <a:solidFill>
                  <a:srgbClr val="002060"/>
                </a:solidFill>
              </a:rPr>
              <a:t>conseils</a:t>
            </a:r>
            <a:r>
              <a:rPr lang="en-US" altLang="en-US" sz="2000" dirty="0">
                <a:solidFill>
                  <a:srgbClr val="002060"/>
                </a:solidFill>
              </a:rPr>
              <a:t> et recommendations </a:t>
            </a:r>
            <a:r>
              <a:rPr lang="en-US" altLang="en-US" sz="2000" dirty="0" err="1">
                <a:solidFill>
                  <a:srgbClr val="002060"/>
                </a:solidFill>
              </a:rPr>
              <a:t>sur</a:t>
            </a:r>
            <a:r>
              <a:rPr lang="en-US" altLang="en-US" sz="2000" dirty="0">
                <a:solidFill>
                  <a:srgbClr val="002060"/>
                </a:solidFill>
              </a:rPr>
              <a:t> la </a:t>
            </a:r>
            <a:r>
              <a:rPr lang="en-US" altLang="en-US" sz="2000" dirty="0" err="1">
                <a:solidFill>
                  <a:srgbClr val="002060"/>
                </a:solidFill>
              </a:rPr>
              <a:t>prise</a:t>
            </a:r>
            <a:r>
              <a:rPr lang="en-US" altLang="en-US" sz="2000" dirty="0">
                <a:solidFill>
                  <a:srgbClr val="002060"/>
                </a:solidFill>
              </a:rPr>
              <a:t> en charge </a:t>
            </a:r>
            <a:r>
              <a:rPr lang="en-US" altLang="en-US" sz="2000" dirty="0" err="1">
                <a:solidFill>
                  <a:srgbClr val="002060"/>
                </a:solidFill>
              </a:rPr>
              <a:t>clinique</a:t>
            </a:r>
            <a:r>
              <a:rPr lang="en-US" altLang="en-US" sz="2000" dirty="0">
                <a:solidFill>
                  <a:srgbClr val="002060"/>
                </a:solidFill>
              </a:rPr>
              <a:t>.</a:t>
            </a:r>
          </a:p>
          <a:p>
            <a:r>
              <a:rPr lang="en-US" altLang="en-US" sz="2000" dirty="0" err="1">
                <a:solidFill>
                  <a:srgbClr val="002060"/>
                </a:solidFill>
              </a:rPr>
              <a:t>Remplit</a:t>
            </a:r>
            <a:r>
              <a:rPr lang="en-US" altLang="en-US" sz="2000" dirty="0">
                <a:solidFill>
                  <a:srgbClr val="002060"/>
                </a:solidFill>
              </a:rPr>
              <a:t> le </a:t>
            </a:r>
            <a:r>
              <a:rPr lang="en-US" altLang="en-US" sz="2000" dirty="0" err="1">
                <a:solidFill>
                  <a:srgbClr val="002060"/>
                </a:solidFill>
              </a:rPr>
              <a:t>formulaire</a:t>
            </a:r>
            <a:r>
              <a:rPr lang="en-US" altLang="en-US" sz="2000" dirty="0">
                <a:solidFill>
                  <a:srgbClr val="002060"/>
                </a:solidFill>
              </a:rPr>
              <a:t> </a:t>
            </a:r>
            <a:r>
              <a:rPr lang="en-US" altLang="en-US" sz="2000" dirty="0" err="1">
                <a:solidFill>
                  <a:srgbClr val="002060"/>
                </a:solidFill>
              </a:rPr>
              <a:t>d'investigation</a:t>
            </a:r>
            <a:r>
              <a:rPr lang="en-US" altLang="en-US" sz="2000" dirty="0">
                <a:solidFill>
                  <a:srgbClr val="002060"/>
                </a:solidFill>
              </a:rPr>
              <a:t> avec les </a:t>
            </a:r>
            <a:r>
              <a:rPr lang="en-US" altLang="en-US" sz="2000" dirty="0" err="1">
                <a:solidFill>
                  <a:srgbClr val="002060"/>
                </a:solidFill>
              </a:rPr>
              <a:t>signes</a:t>
            </a:r>
            <a:r>
              <a:rPr lang="en-US" altLang="en-US" sz="2000" dirty="0">
                <a:solidFill>
                  <a:srgbClr val="002060"/>
                </a:solidFill>
              </a:rPr>
              <a:t> </a:t>
            </a:r>
            <a:r>
              <a:rPr lang="en-US" altLang="en-US" sz="2000" dirty="0" err="1">
                <a:solidFill>
                  <a:srgbClr val="002060"/>
                </a:solidFill>
              </a:rPr>
              <a:t>cliniques</a:t>
            </a:r>
            <a:r>
              <a:rPr lang="en-US" altLang="en-US" sz="2000" dirty="0">
                <a:solidFill>
                  <a:srgbClr val="002060"/>
                </a:solidFill>
              </a:rPr>
              <a:t> des </a:t>
            </a:r>
            <a:r>
              <a:rPr lang="en-US" altLang="en-US" sz="2000" dirty="0" err="1">
                <a:solidFill>
                  <a:srgbClr val="002060"/>
                </a:solidFill>
              </a:rPr>
              <a:t>cas</a:t>
            </a:r>
            <a:r>
              <a:rPr lang="en-US" altLang="en-US" sz="2000" dirty="0">
                <a:solidFill>
                  <a:srgbClr val="002060"/>
                </a:solidFill>
              </a:rPr>
              <a:t>. </a:t>
            </a:r>
          </a:p>
          <a:p>
            <a:r>
              <a:rPr lang="en-US" altLang="en-US" sz="2000" dirty="0" err="1">
                <a:solidFill>
                  <a:srgbClr val="002060"/>
                </a:solidFill>
              </a:rPr>
              <a:t>Appuie</a:t>
            </a:r>
            <a:r>
              <a:rPr lang="en-US" altLang="en-US" sz="2000" dirty="0">
                <a:solidFill>
                  <a:srgbClr val="002060"/>
                </a:solidFill>
              </a:rPr>
              <a:t> </a:t>
            </a:r>
            <a:r>
              <a:rPr lang="en-US" altLang="en-US" sz="2000" dirty="0" err="1">
                <a:solidFill>
                  <a:srgbClr val="002060"/>
                </a:solidFill>
              </a:rPr>
              <a:t>l'évaluation</a:t>
            </a:r>
            <a:r>
              <a:rPr lang="en-US" altLang="en-US" sz="2000" dirty="0">
                <a:solidFill>
                  <a:srgbClr val="002060"/>
                </a:solidFill>
              </a:rPr>
              <a:t> de la </a:t>
            </a:r>
            <a:r>
              <a:rPr lang="en-US" altLang="en-US" sz="2000" dirty="0" err="1">
                <a:solidFill>
                  <a:srgbClr val="002060"/>
                </a:solidFill>
              </a:rPr>
              <a:t>prévention</a:t>
            </a:r>
            <a:r>
              <a:rPr lang="en-US" altLang="en-US" sz="2000" dirty="0">
                <a:solidFill>
                  <a:srgbClr val="002060"/>
                </a:solidFill>
              </a:rPr>
              <a:t> et le </a:t>
            </a:r>
            <a:r>
              <a:rPr lang="en-US" altLang="en-US" sz="2000" dirty="0" err="1">
                <a:solidFill>
                  <a:srgbClr val="002060"/>
                </a:solidFill>
              </a:rPr>
              <a:t>contrôle</a:t>
            </a:r>
            <a:r>
              <a:rPr lang="en-US" altLang="en-US" sz="2000" dirty="0">
                <a:solidFill>
                  <a:srgbClr val="002060"/>
                </a:solidFill>
              </a:rPr>
              <a:t> des infections (PCI) </a:t>
            </a:r>
            <a:r>
              <a:rPr lang="en-US" altLang="en-US" sz="2000" dirty="0" err="1">
                <a:solidFill>
                  <a:srgbClr val="002060"/>
                </a:solidFill>
              </a:rPr>
              <a:t>dans</a:t>
            </a:r>
            <a:r>
              <a:rPr lang="en-US" altLang="en-US" sz="2000" dirty="0">
                <a:solidFill>
                  <a:srgbClr val="002060"/>
                </a:solidFill>
              </a:rPr>
              <a:t> les </a:t>
            </a:r>
            <a:r>
              <a:rPr lang="en-US" altLang="en-US" sz="2000" dirty="0" err="1">
                <a:solidFill>
                  <a:srgbClr val="002060"/>
                </a:solidFill>
              </a:rPr>
              <a:t>centres</a:t>
            </a:r>
            <a:r>
              <a:rPr lang="en-US" altLang="en-US" sz="2000" dirty="0">
                <a:solidFill>
                  <a:srgbClr val="002060"/>
                </a:solidFill>
              </a:rPr>
              <a:t> de </a:t>
            </a:r>
            <a:r>
              <a:rPr lang="en-US" altLang="en-US" sz="2000" dirty="0" err="1">
                <a:solidFill>
                  <a:srgbClr val="002060"/>
                </a:solidFill>
              </a:rPr>
              <a:t>soins</a:t>
            </a:r>
            <a:r>
              <a:rPr lang="en-US" altLang="en-US" sz="2000" dirty="0">
                <a:solidFill>
                  <a:srgbClr val="002060"/>
                </a:solidFill>
              </a:rPr>
              <a:t> et met en </a:t>
            </a:r>
            <a:r>
              <a:rPr lang="fr-FR" altLang="en-US" sz="2000" dirty="0">
                <a:solidFill>
                  <a:srgbClr val="002060"/>
                </a:solidFill>
              </a:rPr>
              <a:t>œuvre</a:t>
            </a:r>
            <a:r>
              <a:rPr lang="en-US" altLang="en-US" sz="2000" dirty="0">
                <a:solidFill>
                  <a:srgbClr val="002060"/>
                </a:solidFill>
              </a:rPr>
              <a:t> les </a:t>
            </a:r>
            <a:r>
              <a:rPr lang="en-US" altLang="en-US" sz="2000" dirty="0" err="1">
                <a:solidFill>
                  <a:srgbClr val="002060"/>
                </a:solidFill>
              </a:rPr>
              <a:t>mesures</a:t>
            </a:r>
            <a:r>
              <a:rPr lang="en-US" altLang="en-US" sz="2000" dirty="0">
                <a:solidFill>
                  <a:srgbClr val="002060"/>
                </a:solidFill>
              </a:rPr>
              <a:t> de </a:t>
            </a:r>
            <a:r>
              <a:rPr lang="en-US" altLang="en-US" sz="2000" dirty="0" err="1">
                <a:solidFill>
                  <a:srgbClr val="002060"/>
                </a:solidFill>
              </a:rPr>
              <a:t>prévention</a:t>
            </a:r>
            <a:r>
              <a:rPr lang="en-US" altLang="en-US" sz="2000" dirty="0">
                <a:solidFill>
                  <a:srgbClr val="002060"/>
                </a:solidFill>
              </a:rPr>
              <a:t> et de </a:t>
            </a:r>
            <a:r>
              <a:rPr lang="en-US" altLang="en-US" sz="2000" dirty="0" err="1">
                <a:solidFill>
                  <a:srgbClr val="002060"/>
                </a:solidFill>
              </a:rPr>
              <a:t>contrôle</a:t>
            </a:r>
            <a:r>
              <a:rPr lang="en-US" altLang="en-US" sz="2000" dirty="0">
                <a:solidFill>
                  <a:srgbClr val="002060"/>
                </a:solidFill>
              </a:rPr>
              <a:t> des infections.</a:t>
            </a:r>
          </a:p>
          <a:p>
            <a:r>
              <a:rPr lang="fr-FR" altLang="en-US" sz="2000" dirty="0">
                <a:solidFill>
                  <a:srgbClr val="002060"/>
                </a:solidFill>
              </a:rPr>
              <a:t>Recueille des informations sur les données démographiques, le traitement, et le suivi des patients pour améliorer la réponse clinique.</a:t>
            </a:r>
          </a:p>
          <a:p>
            <a:r>
              <a:rPr lang="en-US" altLang="en-US" sz="2000" dirty="0" err="1">
                <a:solidFill>
                  <a:srgbClr val="002060"/>
                </a:solidFill>
              </a:rPr>
              <a:t>Décide</a:t>
            </a:r>
            <a:r>
              <a:rPr lang="en-US" altLang="en-US" sz="2000" dirty="0">
                <a:solidFill>
                  <a:srgbClr val="002060"/>
                </a:solidFill>
              </a:rPr>
              <a:t>, de pair avec l'épidémiologiste, si le cas est suspect ou probable en fonction des définitions de cas. </a:t>
            </a:r>
          </a:p>
          <a:p>
            <a:r>
              <a:rPr lang="en-US" altLang="en-US" sz="2000" dirty="0">
                <a:solidFill>
                  <a:srgbClr val="002060"/>
                </a:solidFill>
              </a:rPr>
              <a:t>Informe le patient/la famille/les soignants des </a:t>
            </a:r>
            <a:r>
              <a:rPr lang="en-US" altLang="en-US" sz="2000" dirty="0" err="1">
                <a:solidFill>
                  <a:srgbClr val="002060"/>
                </a:solidFill>
              </a:rPr>
              <a:t>résultats</a:t>
            </a:r>
            <a:r>
              <a:rPr lang="en-US" altLang="en-US" sz="2000" dirty="0">
                <a:solidFill>
                  <a:srgbClr val="002060"/>
                </a:solidFill>
              </a:rPr>
              <a:t> de </a:t>
            </a:r>
            <a:r>
              <a:rPr lang="en-US" altLang="en-US" sz="2000" dirty="0" err="1">
                <a:solidFill>
                  <a:srgbClr val="002060"/>
                </a:solidFill>
              </a:rPr>
              <a:t>laboratoire</a:t>
            </a:r>
            <a:r>
              <a:rPr lang="en-US" altLang="en-US" sz="2000" dirty="0">
                <a:solidFill>
                  <a:srgbClr val="002060"/>
                </a:solidFill>
              </a:rPr>
              <a:t>, de leur interprétation et des étapes </a:t>
            </a:r>
            <a:r>
              <a:rPr lang="en-US" altLang="en-US" sz="2000" dirty="0" err="1">
                <a:solidFill>
                  <a:srgbClr val="002060"/>
                </a:solidFill>
              </a:rPr>
              <a:t>ultérieures</a:t>
            </a:r>
            <a:r>
              <a:rPr lang="en-US" altLang="en-US" sz="2000" dirty="0">
                <a:solidFill>
                  <a:srgbClr val="002060"/>
                </a:solidFill>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188640"/>
            <a:ext cx="8219256" cy="1143000"/>
          </a:xfrm>
        </p:spPr>
        <p:txBody>
          <a:bodyPr/>
          <a:lstStyle/>
          <a:p>
            <a:r>
              <a:rPr lang="fr-CH" altLang="en-US" sz="3200" b="1" dirty="0">
                <a:solidFill>
                  <a:srgbClr val="002060"/>
                </a:solidFill>
              </a:rPr>
              <a:t>L’expert en communication/mobilisation sociale de l’EIR</a:t>
            </a:r>
            <a:endParaRPr lang="en-GB" sz="3200" dirty="0"/>
          </a:p>
        </p:txBody>
      </p:sp>
      <p:sp>
        <p:nvSpPr>
          <p:cNvPr id="4" name="Content Placeholder 3"/>
          <p:cNvSpPr>
            <a:spLocks noGrp="1"/>
          </p:cNvSpPr>
          <p:nvPr>
            <p:ph idx="1"/>
          </p:nvPr>
        </p:nvSpPr>
        <p:spPr>
          <a:xfrm>
            <a:off x="467544" y="1772816"/>
            <a:ext cx="8229600" cy="4525963"/>
          </a:xfrm>
        </p:spPr>
        <p:txBody>
          <a:bodyPr/>
          <a:lstStyle/>
          <a:p>
            <a:r>
              <a:rPr lang="fr-FR" sz="1800" dirty="0">
                <a:solidFill>
                  <a:srgbClr val="002060"/>
                </a:solidFill>
              </a:rPr>
              <a:t>Entreprend des évaluations rapides pour comprendre les perceptions, connaissances, croyances / pratiques au sein des communautés et centres de soins dans les zones touchées.</a:t>
            </a:r>
          </a:p>
          <a:p>
            <a:r>
              <a:rPr lang="fr-FR" sz="1800" dirty="0">
                <a:solidFill>
                  <a:srgbClr val="002060"/>
                </a:solidFill>
              </a:rPr>
              <a:t>Identifie les facteurs socioculturel et organisationnels, qui peuvent affecter/favoriser l'adoption des mesures de contrôle.</a:t>
            </a:r>
          </a:p>
          <a:p>
            <a:r>
              <a:rPr lang="fr-FR" sz="1800" dirty="0">
                <a:solidFill>
                  <a:srgbClr val="002060"/>
                </a:solidFill>
              </a:rPr>
              <a:t>Soutient la communication et l’engagement auprès des médias et du public.</a:t>
            </a:r>
          </a:p>
          <a:p>
            <a:r>
              <a:rPr lang="fr-FR" sz="1800" dirty="0">
                <a:solidFill>
                  <a:srgbClr val="002060"/>
                </a:solidFill>
              </a:rPr>
              <a:t>Assure la disponibilité du matériels et des outils de communication; il trouve les bons mots et le bon format à tous les niveaux.</a:t>
            </a:r>
          </a:p>
          <a:p>
            <a:r>
              <a:rPr lang="fr-FR" sz="1800" dirty="0">
                <a:solidFill>
                  <a:srgbClr val="002060"/>
                </a:solidFill>
              </a:rPr>
              <a:t>Fait des recommandations sur la mise en œuvre d'une stratégie de communication efficace.</a:t>
            </a:r>
          </a:p>
          <a:p>
            <a:r>
              <a:rPr lang="fr-FR" sz="1800" dirty="0">
                <a:solidFill>
                  <a:srgbClr val="002060"/>
                </a:solidFill>
              </a:rPr>
              <a:t>Développe des stratégies de mobilisation qui soutiennent les mesures de prévention et de contrôle des infections.</a:t>
            </a:r>
          </a:p>
          <a:p>
            <a:r>
              <a:rPr lang="fr-FR" sz="1800" dirty="0">
                <a:solidFill>
                  <a:srgbClr val="002060"/>
                </a:solidFill>
              </a:rPr>
              <a:t>Présente l'équipe et explique le but de la visite de l'EIR. </a:t>
            </a:r>
          </a:p>
        </p:txBody>
      </p:sp>
    </p:spTree>
    <p:extLst>
      <p:ext uri="{BB962C8B-B14F-4D97-AF65-F5344CB8AC3E}">
        <p14:creationId xmlns:p14="http://schemas.microsoft.com/office/powerpoint/2010/main" val="2013901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922114"/>
          </a:xfrm>
        </p:spPr>
        <p:txBody>
          <a:bodyPr>
            <a:normAutofit/>
          </a:bodyPr>
          <a:lstStyle/>
          <a:p>
            <a:pPr>
              <a:defRPr/>
            </a:pPr>
            <a:r>
              <a:rPr lang="en-GB" sz="3600" b="1" dirty="0">
                <a:solidFill>
                  <a:srgbClr val="002060"/>
                </a:solidFill>
              </a:rPr>
              <a:t>Le </a:t>
            </a:r>
            <a:r>
              <a:rPr lang="en-GB" sz="3600" b="1" dirty="0" err="1">
                <a:solidFill>
                  <a:srgbClr val="002060"/>
                </a:solidFill>
              </a:rPr>
              <a:t>logisticien</a:t>
            </a:r>
            <a:r>
              <a:rPr lang="en-GB" sz="3600" b="1" dirty="0">
                <a:solidFill>
                  <a:srgbClr val="002060"/>
                </a:solidFill>
              </a:rPr>
              <a:t> de </a:t>
            </a:r>
            <a:r>
              <a:rPr lang="en-GB" sz="3600" b="1" dirty="0" err="1">
                <a:solidFill>
                  <a:srgbClr val="002060"/>
                </a:solidFill>
              </a:rPr>
              <a:t>l’EIR</a:t>
            </a:r>
            <a:endParaRPr lang="en-GB" sz="3600" b="1" dirty="0">
              <a:solidFill>
                <a:srgbClr val="002060"/>
              </a:solidFill>
            </a:endParaRPr>
          </a:p>
        </p:txBody>
      </p:sp>
      <p:sp>
        <p:nvSpPr>
          <p:cNvPr id="25603" name="Content Placeholder 2"/>
          <p:cNvSpPr>
            <a:spLocks noGrp="1"/>
          </p:cNvSpPr>
          <p:nvPr>
            <p:ph idx="4294967295"/>
          </p:nvPr>
        </p:nvSpPr>
        <p:spPr>
          <a:xfrm>
            <a:off x="251520" y="1052736"/>
            <a:ext cx="8568952" cy="4929188"/>
          </a:xfrm>
        </p:spPr>
        <p:txBody>
          <a:bodyPr/>
          <a:lstStyle/>
          <a:p>
            <a:r>
              <a:rPr lang="en-US" altLang="en-US" sz="1800" dirty="0">
                <a:solidFill>
                  <a:srgbClr val="002060"/>
                </a:solidFill>
              </a:rPr>
              <a:t>Responsable du transport de </a:t>
            </a:r>
            <a:r>
              <a:rPr lang="en-US" altLang="en-US" sz="1800" dirty="0" err="1">
                <a:solidFill>
                  <a:srgbClr val="002060"/>
                </a:solidFill>
              </a:rPr>
              <a:t>l’équipe</a:t>
            </a:r>
            <a:r>
              <a:rPr lang="en-US" altLang="en-US" sz="1800" dirty="0">
                <a:solidFill>
                  <a:srgbClr val="002060"/>
                </a:solidFill>
              </a:rPr>
              <a:t>, du </a:t>
            </a:r>
            <a:r>
              <a:rPr lang="en-US" altLang="en-US" sz="1800" dirty="0" err="1">
                <a:solidFill>
                  <a:srgbClr val="002060"/>
                </a:solidFill>
              </a:rPr>
              <a:t>matériel</a:t>
            </a:r>
            <a:r>
              <a:rPr lang="en-US" altLang="en-US" sz="1800" dirty="0">
                <a:solidFill>
                  <a:srgbClr val="002060"/>
                </a:solidFill>
              </a:rPr>
              <a:t> et des </a:t>
            </a:r>
            <a:r>
              <a:rPr lang="en-US" altLang="en-US" sz="1800" dirty="0" err="1">
                <a:solidFill>
                  <a:srgbClr val="002060"/>
                </a:solidFill>
              </a:rPr>
              <a:t>échantillons</a:t>
            </a:r>
            <a:r>
              <a:rPr lang="en-US" altLang="en-US" sz="1800" dirty="0">
                <a:solidFill>
                  <a:srgbClr val="002060"/>
                </a:solidFill>
              </a:rPr>
              <a:t>.</a:t>
            </a:r>
          </a:p>
          <a:p>
            <a:r>
              <a:rPr lang="fr-FR" altLang="en-US" sz="1800" dirty="0">
                <a:solidFill>
                  <a:srgbClr val="002060"/>
                </a:solidFill>
              </a:rPr>
              <a:t>S’assure que le matériel essentiel tels que les médicaments, vaccins, équipements de protection individuelle, est disponible et en bon état pour une utilisation au cours de l’enquête ou la réponse.</a:t>
            </a:r>
            <a:endParaRPr lang="en-GB" altLang="en-US" sz="1800" dirty="0">
              <a:solidFill>
                <a:srgbClr val="002060"/>
              </a:solidFill>
            </a:endParaRPr>
          </a:p>
          <a:p>
            <a:r>
              <a:rPr lang="en-US" altLang="en-US" sz="1800" dirty="0" err="1">
                <a:solidFill>
                  <a:srgbClr val="002060"/>
                </a:solidFill>
              </a:rPr>
              <a:t>Cartographie</a:t>
            </a:r>
            <a:r>
              <a:rPr lang="en-US" altLang="en-US" sz="1800" dirty="0">
                <a:solidFill>
                  <a:srgbClr val="002060"/>
                </a:solidFill>
              </a:rPr>
              <a:t> </a:t>
            </a:r>
            <a:r>
              <a:rPr lang="en-US" altLang="en-US" sz="1800" dirty="0" err="1">
                <a:solidFill>
                  <a:srgbClr val="002060"/>
                </a:solidFill>
              </a:rPr>
              <a:t>l'emplacement</a:t>
            </a:r>
            <a:r>
              <a:rPr lang="en-US" altLang="en-US" sz="1800" dirty="0">
                <a:solidFill>
                  <a:srgbClr val="002060"/>
                </a:solidFill>
              </a:rPr>
              <a:t> des équipements et des fournitures nécessaires à la riposte avec les </a:t>
            </a:r>
            <a:r>
              <a:rPr lang="en-US" altLang="en-US" sz="1800" dirty="0" err="1">
                <a:solidFill>
                  <a:srgbClr val="002060"/>
                </a:solidFill>
              </a:rPr>
              <a:t>capacités</a:t>
            </a:r>
            <a:r>
              <a:rPr lang="en-US" altLang="en-US" sz="1800" dirty="0">
                <a:solidFill>
                  <a:srgbClr val="002060"/>
                </a:solidFill>
              </a:rPr>
              <a:t> de stockage et les </a:t>
            </a:r>
            <a:r>
              <a:rPr lang="en-US" altLang="en-US" sz="1800" dirty="0" err="1">
                <a:solidFill>
                  <a:srgbClr val="002060"/>
                </a:solidFill>
              </a:rPr>
              <a:t>entrepôts</a:t>
            </a:r>
            <a:r>
              <a:rPr lang="en-US" altLang="en-US" sz="1800" dirty="0">
                <a:solidFill>
                  <a:srgbClr val="002060"/>
                </a:solidFill>
              </a:rPr>
              <a:t> et </a:t>
            </a:r>
            <a:r>
              <a:rPr lang="en-US" altLang="en-US" sz="1800" dirty="0" err="1">
                <a:solidFill>
                  <a:srgbClr val="002060"/>
                </a:solidFill>
              </a:rPr>
              <a:t>tient</a:t>
            </a:r>
            <a:r>
              <a:rPr lang="en-US" altLang="en-US" sz="1800" dirty="0">
                <a:solidFill>
                  <a:srgbClr val="002060"/>
                </a:solidFill>
              </a:rPr>
              <a:t> </a:t>
            </a:r>
            <a:r>
              <a:rPr lang="en-US" altLang="en-US" sz="1800" dirty="0" err="1">
                <a:solidFill>
                  <a:srgbClr val="002060"/>
                </a:solidFill>
              </a:rPr>
              <a:t>l'inventaire</a:t>
            </a:r>
            <a:r>
              <a:rPr lang="en-US" altLang="en-US" sz="1800" dirty="0">
                <a:solidFill>
                  <a:srgbClr val="002060"/>
                </a:solidFill>
              </a:rPr>
              <a:t>.</a:t>
            </a:r>
            <a:endParaRPr lang="en-GB" altLang="en-US" sz="1800" dirty="0">
              <a:solidFill>
                <a:srgbClr val="002060"/>
              </a:solidFill>
            </a:endParaRPr>
          </a:p>
          <a:p>
            <a:r>
              <a:rPr lang="en-US" altLang="en-US" sz="1800" dirty="0" err="1">
                <a:solidFill>
                  <a:srgbClr val="002060"/>
                </a:solidFill>
              </a:rPr>
              <a:t>Identifie</a:t>
            </a:r>
            <a:r>
              <a:rPr lang="en-US" altLang="en-US" sz="1800" dirty="0">
                <a:solidFill>
                  <a:srgbClr val="002060"/>
                </a:solidFill>
              </a:rPr>
              <a:t> des fournisseurs </a:t>
            </a:r>
            <a:r>
              <a:rPr lang="en-US" altLang="en-US" sz="1800" dirty="0" err="1">
                <a:solidFill>
                  <a:srgbClr val="002060"/>
                </a:solidFill>
              </a:rPr>
              <a:t>d'articles</a:t>
            </a:r>
            <a:r>
              <a:rPr lang="en-US" altLang="en-US" sz="1800" dirty="0">
                <a:solidFill>
                  <a:srgbClr val="002060"/>
                </a:solidFill>
              </a:rPr>
              <a:t> standards essentiels au niveau local et international.</a:t>
            </a:r>
          </a:p>
          <a:p>
            <a:r>
              <a:rPr lang="fr-FR" altLang="en-US" sz="1800" dirty="0">
                <a:solidFill>
                  <a:srgbClr val="002060"/>
                </a:solidFill>
              </a:rPr>
              <a:t>Fournit un soutien logistique pour l'envoi des échantillons aux laboratoires.</a:t>
            </a:r>
          </a:p>
          <a:p>
            <a:r>
              <a:rPr lang="en-GB" altLang="en-US" sz="1800" dirty="0">
                <a:solidFill>
                  <a:srgbClr val="002060"/>
                </a:solidFill>
              </a:rPr>
              <a:t>Met en place les </a:t>
            </a:r>
            <a:r>
              <a:rPr lang="en-GB" altLang="en-US" sz="1800" dirty="0" err="1">
                <a:solidFill>
                  <a:srgbClr val="002060"/>
                </a:solidFill>
              </a:rPr>
              <a:t>dispositifs</a:t>
            </a:r>
            <a:r>
              <a:rPr lang="en-GB" altLang="en-US" sz="1800" dirty="0">
                <a:solidFill>
                  <a:srgbClr val="002060"/>
                </a:solidFill>
              </a:rPr>
              <a:t> de communication.</a:t>
            </a:r>
          </a:p>
          <a:p>
            <a:r>
              <a:rPr lang="en-GB" altLang="en-US" sz="1800" dirty="0" err="1">
                <a:solidFill>
                  <a:srgbClr val="002060"/>
                </a:solidFill>
              </a:rPr>
              <a:t>Coordonne</a:t>
            </a:r>
            <a:r>
              <a:rPr lang="en-GB" altLang="en-US" sz="1800" dirty="0">
                <a:solidFill>
                  <a:srgbClr val="002060"/>
                </a:solidFill>
              </a:rPr>
              <a:t> la </a:t>
            </a:r>
            <a:r>
              <a:rPr lang="en-GB" altLang="en-US" sz="1800" dirty="0" err="1">
                <a:solidFill>
                  <a:srgbClr val="002060"/>
                </a:solidFill>
              </a:rPr>
              <a:t>sécurité</a:t>
            </a:r>
            <a:r>
              <a:rPr lang="en-GB" altLang="en-US" sz="1800" dirty="0">
                <a:solidFill>
                  <a:srgbClr val="002060"/>
                </a:solidFill>
              </a:rPr>
              <a:t> de </a:t>
            </a:r>
            <a:r>
              <a:rPr lang="en-GB" altLang="en-US" sz="1800" dirty="0" err="1">
                <a:solidFill>
                  <a:srgbClr val="002060"/>
                </a:solidFill>
              </a:rPr>
              <a:t>l'EIR</a:t>
            </a:r>
            <a:r>
              <a:rPr lang="en-GB" altLang="en-US" sz="1800" dirty="0">
                <a:solidFill>
                  <a:srgbClr val="002060"/>
                </a:solidFill>
              </a:rPr>
              <a:t>.</a:t>
            </a:r>
          </a:p>
          <a:p>
            <a:r>
              <a:rPr lang="fr-FR" altLang="en-US" sz="1800" dirty="0">
                <a:solidFill>
                  <a:srgbClr val="002060"/>
                </a:solidFill>
              </a:rPr>
              <a:t>S’assure que les procédures administratives sont observées au cours des opérations sur le terrain et répond de la gestion financière.</a:t>
            </a:r>
            <a:endParaRPr lang="en-GB" altLang="en-US" sz="1800" dirty="0">
              <a:solidFill>
                <a:srgbClr val="002060"/>
              </a:solidFill>
            </a:endParaRPr>
          </a:p>
          <a:p>
            <a:endParaRPr lang="en-GB" alt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67544" y="-99392"/>
            <a:ext cx="8229600" cy="1143000"/>
          </a:xfrm>
        </p:spPr>
        <p:txBody>
          <a:bodyPr/>
          <a:lstStyle/>
          <a:p>
            <a:r>
              <a:rPr lang="en-US" altLang="en-US" sz="3600" b="1" dirty="0">
                <a:solidFill>
                  <a:srgbClr val="002060"/>
                </a:solidFill>
                <a:cs typeface="Times New Roman" pitchFamily="18" charset="0"/>
              </a:rPr>
              <a:t>Le </a:t>
            </a:r>
            <a:r>
              <a:rPr lang="en-US" altLang="en-US" sz="3600" b="1" dirty="0" err="1">
                <a:solidFill>
                  <a:srgbClr val="002060"/>
                </a:solidFill>
                <a:cs typeface="Times New Roman" pitchFamily="18" charset="0"/>
              </a:rPr>
              <a:t>technicien</a:t>
            </a:r>
            <a:r>
              <a:rPr lang="en-US" altLang="en-US" sz="3600" b="1" dirty="0">
                <a:solidFill>
                  <a:srgbClr val="002060"/>
                </a:solidFill>
                <a:cs typeface="Times New Roman" pitchFamily="18" charset="0"/>
              </a:rPr>
              <a:t> de </a:t>
            </a:r>
            <a:r>
              <a:rPr lang="en-US" altLang="en-US" sz="3600" b="1" dirty="0" err="1">
                <a:solidFill>
                  <a:srgbClr val="002060"/>
                </a:solidFill>
                <a:cs typeface="Times New Roman" pitchFamily="18" charset="0"/>
              </a:rPr>
              <a:t>laboratoire</a:t>
            </a:r>
            <a:r>
              <a:rPr lang="en-US" altLang="en-US" sz="3600" b="1" dirty="0">
                <a:solidFill>
                  <a:srgbClr val="002060"/>
                </a:solidFill>
                <a:cs typeface="Times New Roman" pitchFamily="18" charset="0"/>
              </a:rPr>
              <a:t> de </a:t>
            </a:r>
            <a:r>
              <a:rPr lang="en-US" altLang="en-US" sz="3600" b="1" dirty="0" err="1">
                <a:solidFill>
                  <a:srgbClr val="002060"/>
                </a:solidFill>
                <a:cs typeface="Times New Roman" pitchFamily="18" charset="0"/>
              </a:rPr>
              <a:t>l’EIR</a:t>
            </a:r>
            <a:endParaRPr lang="en-US" altLang="en-US" sz="3600" b="1" dirty="0">
              <a:solidFill>
                <a:srgbClr val="002060"/>
              </a:solidFill>
              <a:cs typeface="Times New Roman" pitchFamily="18" charset="0"/>
            </a:endParaRPr>
          </a:p>
        </p:txBody>
      </p:sp>
      <p:sp>
        <p:nvSpPr>
          <p:cNvPr id="23555" name="Content Placeholder 2"/>
          <p:cNvSpPr>
            <a:spLocks noGrp="1"/>
          </p:cNvSpPr>
          <p:nvPr>
            <p:ph idx="4294967295"/>
          </p:nvPr>
        </p:nvSpPr>
        <p:spPr>
          <a:xfrm>
            <a:off x="251520" y="1052737"/>
            <a:ext cx="8597058" cy="4752528"/>
          </a:xfrm>
        </p:spPr>
        <p:txBody>
          <a:bodyPr/>
          <a:lstStyle/>
          <a:p>
            <a:r>
              <a:rPr lang="en-GB" altLang="en-US" sz="1800" dirty="0" err="1">
                <a:solidFill>
                  <a:srgbClr val="002060"/>
                </a:solidFill>
              </a:rPr>
              <a:t>Fournit</a:t>
            </a:r>
            <a:r>
              <a:rPr lang="en-GB" altLang="en-US" sz="1800" dirty="0">
                <a:solidFill>
                  <a:srgbClr val="002060"/>
                </a:solidFill>
              </a:rPr>
              <a:t> les </a:t>
            </a:r>
            <a:r>
              <a:rPr lang="en-GB" altLang="en-US" sz="1800" dirty="0" err="1">
                <a:solidFill>
                  <a:srgbClr val="002060"/>
                </a:solidFill>
              </a:rPr>
              <a:t>conseils</a:t>
            </a:r>
            <a:r>
              <a:rPr lang="en-GB" altLang="en-US" sz="1800" dirty="0">
                <a:solidFill>
                  <a:srgbClr val="002060"/>
                </a:solidFill>
              </a:rPr>
              <a:t> techniques pour le </a:t>
            </a:r>
            <a:r>
              <a:rPr lang="en-GB" altLang="en-US" sz="1800" dirty="0" err="1">
                <a:solidFill>
                  <a:srgbClr val="002060"/>
                </a:solidFill>
              </a:rPr>
              <a:t>mise</a:t>
            </a:r>
            <a:r>
              <a:rPr lang="en-GB" altLang="en-US" sz="1800" dirty="0">
                <a:solidFill>
                  <a:srgbClr val="002060"/>
                </a:solidFill>
              </a:rPr>
              <a:t> en place d'un </a:t>
            </a:r>
            <a:r>
              <a:rPr lang="en-GB" altLang="en-US" sz="1800" dirty="0" err="1">
                <a:solidFill>
                  <a:srgbClr val="002060"/>
                </a:solidFill>
              </a:rPr>
              <a:t>système</a:t>
            </a:r>
            <a:r>
              <a:rPr lang="en-GB" altLang="en-US" sz="1800" dirty="0">
                <a:solidFill>
                  <a:srgbClr val="002060"/>
                </a:solidFill>
              </a:rPr>
              <a:t> </a:t>
            </a:r>
            <a:r>
              <a:rPr lang="en-GB" altLang="en-US" sz="1800" dirty="0" err="1">
                <a:solidFill>
                  <a:srgbClr val="002060"/>
                </a:solidFill>
              </a:rPr>
              <a:t>opérationnel</a:t>
            </a:r>
            <a:r>
              <a:rPr lang="en-GB" altLang="en-US" sz="1800" dirty="0">
                <a:solidFill>
                  <a:srgbClr val="002060"/>
                </a:solidFill>
              </a:rPr>
              <a:t> pour assurer la </a:t>
            </a:r>
            <a:r>
              <a:rPr lang="en-GB" altLang="en-US" sz="1800" dirty="0" err="1">
                <a:solidFill>
                  <a:srgbClr val="002060"/>
                </a:solidFill>
              </a:rPr>
              <a:t>collecte</a:t>
            </a:r>
            <a:r>
              <a:rPr lang="en-GB" altLang="en-US" sz="1800" dirty="0">
                <a:solidFill>
                  <a:srgbClr val="002060"/>
                </a:solidFill>
              </a:rPr>
              <a:t> </a:t>
            </a:r>
            <a:r>
              <a:rPr lang="en-GB" altLang="en-US" sz="1800" dirty="0" err="1">
                <a:solidFill>
                  <a:srgbClr val="002060"/>
                </a:solidFill>
              </a:rPr>
              <a:t>appropriée</a:t>
            </a:r>
            <a:r>
              <a:rPr lang="en-GB" altLang="en-US" sz="1800" dirty="0">
                <a:solidFill>
                  <a:srgbClr val="002060"/>
                </a:solidFill>
              </a:rPr>
              <a:t> et </a:t>
            </a:r>
            <a:r>
              <a:rPr lang="en-GB" altLang="en-US" sz="1800" dirty="0" err="1">
                <a:solidFill>
                  <a:srgbClr val="002060"/>
                </a:solidFill>
              </a:rPr>
              <a:t>securisée</a:t>
            </a:r>
            <a:r>
              <a:rPr lang="en-GB" altLang="en-US" sz="1800" dirty="0">
                <a:solidFill>
                  <a:srgbClr val="002060"/>
                </a:solidFill>
              </a:rPr>
              <a:t>, </a:t>
            </a:r>
            <a:r>
              <a:rPr lang="en-GB" altLang="en-US" sz="1800" dirty="0" err="1">
                <a:solidFill>
                  <a:srgbClr val="002060"/>
                </a:solidFill>
              </a:rPr>
              <a:t>l'emballage</a:t>
            </a:r>
            <a:r>
              <a:rPr lang="en-GB" altLang="en-US" sz="1800" dirty="0">
                <a:solidFill>
                  <a:srgbClr val="002060"/>
                </a:solidFill>
              </a:rPr>
              <a:t> et le transport des </a:t>
            </a:r>
            <a:r>
              <a:rPr lang="en-GB" altLang="en-US" sz="1800" dirty="0" err="1">
                <a:solidFill>
                  <a:srgbClr val="002060"/>
                </a:solidFill>
              </a:rPr>
              <a:t>échantillons</a:t>
            </a:r>
            <a:r>
              <a:rPr lang="en-GB" altLang="en-US" sz="1800" dirty="0">
                <a:solidFill>
                  <a:srgbClr val="002060"/>
                </a:solidFill>
              </a:rPr>
              <a:t> </a:t>
            </a:r>
            <a:r>
              <a:rPr lang="en-GB" altLang="en-US" sz="1800" dirty="0" err="1">
                <a:solidFill>
                  <a:srgbClr val="002060"/>
                </a:solidFill>
              </a:rPr>
              <a:t>provenant</a:t>
            </a:r>
            <a:r>
              <a:rPr lang="en-GB" altLang="en-US" sz="1800" dirty="0">
                <a:solidFill>
                  <a:srgbClr val="002060"/>
                </a:solidFill>
              </a:rPr>
              <a:t> des </a:t>
            </a:r>
            <a:r>
              <a:rPr lang="fr-FR" altLang="en-US" sz="1800" dirty="0">
                <a:solidFill>
                  <a:srgbClr val="002060"/>
                </a:solidFill>
              </a:rPr>
              <a:t>lieus</a:t>
            </a:r>
            <a:r>
              <a:rPr lang="en-GB" altLang="en-US" sz="1800" dirty="0">
                <a:solidFill>
                  <a:srgbClr val="002060"/>
                </a:solidFill>
              </a:rPr>
              <a:t> </a:t>
            </a:r>
            <a:r>
              <a:rPr lang="en-GB" altLang="en-US" sz="1800" dirty="0" err="1">
                <a:solidFill>
                  <a:srgbClr val="002060"/>
                </a:solidFill>
              </a:rPr>
              <a:t>affectés</a:t>
            </a:r>
            <a:r>
              <a:rPr lang="en-GB" altLang="en-US" sz="1800" dirty="0">
                <a:solidFill>
                  <a:srgbClr val="002060"/>
                </a:solidFill>
              </a:rPr>
              <a:t> </a:t>
            </a:r>
            <a:r>
              <a:rPr lang="en-GB" altLang="en-US" sz="1800" dirty="0" err="1">
                <a:solidFill>
                  <a:srgbClr val="002060"/>
                </a:solidFill>
              </a:rPr>
              <a:t>jusqu'au</a:t>
            </a:r>
            <a:r>
              <a:rPr lang="en-GB" altLang="en-US" sz="1800" dirty="0">
                <a:solidFill>
                  <a:srgbClr val="002060"/>
                </a:solidFill>
              </a:rPr>
              <a:t> </a:t>
            </a:r>
            <a:r>
              <a:rPr lang="en-GB" altLang="en-US" sz="1800" dirty="0" err="1">
                <a:solidFill>
                  <a:srgbClr val="002060"/>
                </a:solidFill>
              </a:rPr>
              <a:t>laboratoire</a:t>
            </a:r>
            <a:r>
              <a:rPr lang="en-GB" altLang="en-US" sz="1800" dirty="0">
                <a:solidFill>
                  <a:srgbClr val="002060"/>
                </a:solidFill>
              </a:rPr>
              <a:t> de </a:t>
            </a:r>
            <a:r>
              <a:rPr lang="en-GB" altLang="en-US" sz="1800" dirty="0" err="1">
                <a:solidFill>
                  <a:srgbClr val="002060"/>
                </a:solidFill>
              </a:rPr>
              <a:t>référence</a:t>
            </a:r>
            <a:r>
              <a:rPr lang="en-GB" altLang="en-US" sz="1800" dirty="0">
                <a:solidFill>
                  <a:srgbClr val="002060"/>
                </a:solidFill>
              </a:rPr>
              <a:t>.</a:t>
            </a:r>
          </a:p>
          <a:p>
            <a:r>
              <a:rPr lang="en-US" altLang="en-US" sz="1800" dirty="0">
                <a:solidFill>
                  <a:srgbClr val="002060"/>
                </a:solidFill>
              </a:rPr>
              <a:t>S'assure que le système et les </a:t>
            </a:r>
            <a:r>
              <a:rPr lang="en-US" altLang="en-US" sz="1800" dirty="0" err="1">
                <a:solidFill>
                  <a:srgbClr val="002060"/>
                </a:solidFill>
              </a:rPr>
              <a:t>procédures</a:t>
            </a:r>
            <a:r>
              <a:rPr lang="en-US" altLang="en-US" sz="1800" dirty="0">
                <a:solidFill>
                  <a:srgbClr val="002060"/>
                </a:solidFill>
              </a:rPr>
              <a:t> de référencement des échantillons sont en place et dûment communiqués à tous les niveaux, aussi bien nationaux qu'infranationaux. </a:t>
            </a:r>
            <a:endParaRPr lang="en-GB" altLang="en-US" sz="1800" dirty="0">
              <a:solidFill>
                <a:srgbClr val="002060"/>
              </a:solidFill>
            </a:endParaRPr>
          </a:p>
          <a:p>
            <a:r>
              <a:rPr lang="en-US" altLang="en-US" sz="1800" dirty="0" err="1">
                <a:solidFill>
                  <a:srgbClr val="002060"/>
                </a:solidFill>
              </a:rPr>
              <a:t>Etablit</a:t>
            </a:r>
            <a:r>
              <a:rPr lang="en-US" altLang="en-US" sz="1800" dirty="0">
                <a:solidFill>
                  <a:srgbClr val="002060"/>
                </a:solidFill>
              </a:rPr>
              <a:t> des </a:t>
            </a:r>
            <a:r>
              <a:rPr lang="en-US" altLang="en-US" sz="1800" dirty="0" err="1">
                <a:solidFill>
                  <a:srgbClr val="002060"/>
                </a:solidFill>
              </a:rPr>
              <a:t>systèmes</a:t>
            </a:r>
            <a:r>
              <a:rPr lang="en-US" altLang="en-US" sz="1800" dirty="0">
                <a:solidFill>
                  <a:srgbClr val="002060"/>
                </a:solidFill>
              </a:rPr>
              <a:t> pour </a:t>
            </a:r>
            <a:r>
              <a:rPr lang="en-US" altLang="en-US" sz="1800" dirty="0" err="1">
                <a:solidFill>
                  <a:srgbClr val="002060"/>
                </a:solidFill>
              </a:rPr>
              <a:t>maintenir</a:t>
            </a:r>
            <a:r>
              <a:rPr lang="en-US" altLang="en-US" sz="1800" dirty="0">
                <a:solidFill>
                  <a:srgbClr val="002060"/>
                </a:solidFill>
              </a:rPr>
              <a:t> un lien </a:t>
            </a:r>
            <a:r>
              <a:rPr lang="en-US" altLang="en-US" sz="1800" dirty="0" err="1">
                <a:solidFill>
                  <a:srgbClr val="002060"/>
                </a:solidFill>
              </a:rPr>
              <a:t>efficace</a:t>
            </a:r>
            <a:r>
              <a:rPr lang="en-US" altLang="en-US" sz="1800" dirty="0">
                <a:solidFill>
                  <a:srgbClr val="002060"/>
                </a:solidFill>
              </a:rPr>
              <a:t> entre les  </a:t>
            </a:r>
            <a:r>
              <a:rPr lang="en-US" altLang="en-US" sz="1800" dirty="0" err="1">
                <a:solidFill>
                  <a:srgbClr val="002060"/>
                </a:solidFill>
              </a:rPr>
              <a:t>épidémiologistes</a:t>
            </a:r>
            <a:r>
              <a:rPr lang="en-US" altLang="en-US" sz="1800" dirty="0">
                <a:solidFill>
                  <a:srgbClr val="002060"/>
                </a:solidFill>
              </a:rPr>
              <a:t>, les </a:t>
            </a:r>
            <a:r>
              <a:rPr lang="en-US" altLang="en-US" sz="1800" dirty="0" err="1">
                <a:solidFill>
                  <a:srgbClr val="002060"/>
                </a:solidFill>
              </a:rPr>
              <a:t>centres</a:t>
            </a:r>
            <a:r>
              <a:rPr lang="en-US" altLang="en-US" sz="1800" dirty="0">
                <a:solidFill>
                  <a:srgbClr val="002060"/>
                </a:solidFill>
              </a:rPr>
              <a:t> de </a:t>
            </a:r>
            <a:r>
              <a:rPr lang="en-US" altLang="en-US" sz="1800" dirty="0" err="1">
                <a:solidFill>
                  <a:srgbClr val="002060"/>
                </a:solidFill>
              </a:rPr>
              <a:t>soins</a:t>
            </a:r>
            <a:r>
              <a:rPr lang="en-US" altLang="en-US" sz="1800" dirty="0">
                <a:solidFill>
                  <a:srgbClr val="002060"/>
                </a:solidFill>
              </a:rPr>
              <a:t>, et les </a:t>
            </a:r>
            <a:r>
              <a:rPr lang="en-US" altLang="en-US" sz="1800" dirty="0" err="1">
                <a:solidFill>
                  <a:srgbClr val="002060"/>
                </a:solidFill>
              </a:rPr>
              <a:t>laboratoires</a:t>
            </a:r>
            <a:r>
              <a:rPr lang="en-US" altLang="en-US" sz="1800" dirty="0">
                <a:solidFill>
                  <a:srgbClr val="002060"/>
                </a:solidFill>
              </a:rPr>
              <a:t>.</a:t>
            </a:r>
          </a:p>
          <a:p>
            <a:r>
              <a:rPr lang="en-US" altLang="en-US" sz="1800" dirty="0">
                <a:solidFill>
                  <a:srgbClr val="002060"/>
                </a:solidFill>
              </a:rPr>
              <a:t>Est </a:t>
            </a:r>
            <a:r>
              <a:rPr lang="en-US" altLang="en-US" sz="1800" dirty="0" err="1">
                <a:solidFill>
                  <a:srgbClr val="002060"/>
                </a:solidFill>
              </a:rPr>
              <a:t>responsable</a:t>
            </a:r>
            <a:r>
              <a:rPr lang="en-US" altLang="en-US" sz="1800" dirty="0">
                <a:solidFill>
                  <a:srgbClr val="002060"/>
                </a:solidFill>
              </a:rPr>
              <a:t> de la mise en œuvre et du respect des protocoles de laboratoire ainsi que des standards de prévention et </a:t>
            </a:r>
            <a:r>
              <a:rPr lang="en-US" altLang="en-US" sz="1800" dirty="0" err="1">
                <a:solidFill>
                  <a:srgbClr val="002060"/>
                </a:solidFill>
              </a:rPr>
              <a:t>contrôle</a:t>
            </a:r>
            <a:r>
              <a:rPr lang="en-US" altLang="en-US" sz="1800" dirty="0">
                <a:solidFill>
                  <a:srgbClr val="002060"/>
                </a:solidFill>
              </a:rPr>
              <a:t> des infections (PCI), contrôle qualité y compris. </a:t>
            </a:r>
            <a:endParaRPr lang="en-GB" altLang="en-US" sz="1800" dirty="0">
              <a:solidFill>
                <a:srgbClr val="002060"/>
              </a:solidFill>
            </a:endParaRPr>
          </a:p>
          <a:p>
            <a:r>
              <a:rPr lang="en-US" altLang="en-US" sz="1800" dirty="0" err="1">
                <a:solidFill>
                  <a:srgbClr val="002060"/>
                </a:solidFill>
              </a:rPr>
              <a:t>Quand</a:t>
            </a:r>
            <a:r>
              <a:rPr lang="en-US" altLang="en-US" sz="1800" dirty="0">
                <a:solidFill>
                  <a:srgbClr val="002060"/>
                </a:solidFill>
              </a:rPr>
              <a:t> </a:t>
            </a:r>
            <a:r>
              <a:rPr lang="en-US" altLang="en-US" sz="1800" dirty="0" err="1">
                <a:solidFill>
                  <a:srgbClr val="002060"/>
                </a:solidFill>
              </a:rPr>
              <a:t>nécessaire</a:t>
            </a:r>
            <a:r>
              <a:rPr lang="en-US" altLang="en-US" sz="1800" dirty="0">
                <a:solidFill>
                  <a:srgbClr val="002060"/>
                </a:solidFill>
              </a:rPr>
              <a:t>, </a:t>
            </a:r>
            <a:r>
              <a:rPr lang="en-US" altLang="en-US" sz="1800" dirty="0" err="1">
                <a:solidFill>
                  <a:srgbClr val="002060"/>
                </a:solidFill>
              </a:rPr>
              <a:t>est</a:t>
            </a:r>
            <a:r>
              <a:rPr lang="en-US" altLang="en-US" sz="1800" dirty="0">
                <a:solidFill>
                  <a:srgbClr val="002060"/>
                </a:solidFill>
              </a:rPr>
              <a:t> </a:t>
            </a:r>
            <a:r>
              <a:rPr lang="en-US" altLang="en-US" sz="1800" dirty="0" err="1">
                <a:solidFill>
                  <a:srgbClr val="002060"/>
                </a:solidFill>
              </a:rPr>
              <a:t>responsable</a:t>
            </a:r>
            <a:r>
              <a:rPr lang="en-US" altLang="en-US" sz="1800" dirty="0">
                <a:solidFill>
                  <a:srgbClr val="002060"/>
                </a:solidFill>
              </a:rPr>
              <a:t> du conditionnement triple sécurisé des échantillons de sang et de leur acheminement vers le laboratoire désigné. </a:t>
            </a:r>
            <a:endParaRPr lang="en-GB" altLang="en-US" sz="1800" dirty="0">
              <a:solidFill>
                <a:srgbClr val="002060"/>
              </a:solidFill>
            </a:endParaRPr>
          </a:p>
          <a:p>
            <a:r>
              <a:rPr lang="en-US" altLang="en-US" sz="1800" dirty="0">
                <a:solidFill>
                  <a:srgbClr val="002060"/>
                </a:solidFill>
              </a:rPr>
              <a:t>S'assure que tout le personnel du laboratoire est dûment formé en matière de conditionnement triple ainsi que de procédures de PCI </a:t>
            </a:r>
            <a:r>
              <a:rPr lang="en-US" altLang="en-US" sz="1800" dirty="0" err="1">
                <a:solidFill>
                  <a:srgbClr val="002060"/>
                </a:solidFill>
              </a:rPr>
              <a:t>lors</a:t>
            </a:r>
            <a:r>
              <a:rPr lang="en-US" altLang="en-US" sz="1800" dirty="0">
                <a:solidFill>
                  <a:srgbClr val="002060"/>
                </a:solidFill>
              </a:rPr>
              <a:t> de la manipulation des </a:t>
            </a:r>
            <a:r>
              <a:rPr lang="en-US" altLang="en-US" sz="1800" dirty="0" err="1">
                <a:solidFill>
                  <a:srgbClr val="002060"/>
                </a:solidFill>
              </a:rPr>
              <a:t>échantillons</a:t>
            </a:r>
            <a:r>
              <a:rPr lang="en-US" altLang="en-US" sz="1800" dirty="0">
                <a:solidFill>
                  <a:srgbClr val="002060"/>
                </a:solidFill>
              </a:rPr>
              <a:t>.</a:t>
            </a:r>
            <a:endParaRPr lang="en-GB" altLang="en-US" sz="1800" dirty="0">
              <a:solidFill>
                <a:srgbClr val="00206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6512" y="116632"/>
            <a:ext cx="9180512" cy="1143000"/>
          </a:xfrm>
        </p:spPr>
        <p:txBody>
          <a:bodyPr/>
          <a:lstStyle/>
          <a:p>
            <a:r>
              <a:rPr lang="en-US" altLang="en-US" sz="3000" b="1" dirty="0" err="1">
                <a:solidFill>
                  <a:srgbClr val="002060"/>
                </a:solidFill>
              </a:rPr>
              <a:t>L’expert</a:t>
            </a:r>
            <a:r>
              <a:rPr lang="en-US" altLang="en-US" sz="3000" b="1" dirty="0">
                <a:solidFill>
                  <a:srgbClr val="002060"/>
                </a:solidFill>
              </a:rPr>
              <a:t> en prévention et </a:t>
            </a:r>
            <a:r>
              <a:rPr lang="en-US" altLang="en-US" sz="3000" b="1" dirty="0" err="1">
                <a:solidFill>
                  <a:srgbClr val="002060"/>
                </a:solidFill>
              </a:rPr>
              <a:t>contrôle</a:t>
            </a:r>
            <a:r>
              <a:rPr lang="en-US" altLang="en-US" sz="3000" b="1" dirty="0">
                <a:solidFill>
                  <a:srgbClr val="002060"/>
                </a:solidFill>
              </a:rPr>
              <a:t> des infections (PCI) de </a:t>
            </a:r>
            <a:r>
              <a:rPr lang="en-US" altLang="en-US" sz="3000" b="1" dirty="0" err="1">
                <a:solidFill>
                  <a:srgbClr val="002060"/>
                </a:solidFill>
              </a:rPr>
              <a:t>l’EIR</a:t>
            </a:r>
            <a:endParaRPr lang="en-GB" altLang="en-US" sz="3000" b="1" dirty="0">
              <a:solidFill>
                <a:srgbClr val="002060"/>
              </a:solidFill>
            </a:endParaRPr>
          </a:p>
        </p:txBody>
      </p:sp>
      <p:sp>
        <p:nvSpPr>
          <p:cNvPr id="26627" name="Content Placeholder 2"/>
          <p:cNvSpPr>
            <a:spLocks noGrp="1"/>
          </p:cNvSpPr>
          <p:nvPr>
            <p:ph idx="4294967295"/>
          </p:nvPr>
        </p:nvSpPr>
        <p:spPr>
          <a:xfrm>
            <a:off x="323528" y="1556792"/>
            <a:ext cx="8229600" cy="4425132"/>
          </a:xfrm>
        </p:spPr>
        <p:txBody>
          <a:bodyPr/>
          <a:lstStyle/>
          <a:p>
            <a:r>
              <a:rPr lang="en-US" altLang="en-US" sz="2000" dirty="0">
                <a:solidFill>
                  <a:srgbClr val="002060"/>
                </a:solidFill>
              </a:rPr>
              <a:t>Responsable de la mise en œuvre et du respect des protocoles de PCI (</a:t>
            </a:r>
            <a:r>
              <a:rPr lang="en-US" altLang="en-US" sz="2000" dirty="0" err="1">
                <a:solidFill>
                  <a:srgbClr val="002060"/>
                </a:solidFill>
              </a:rPr>
              <a:t>procédures</a:t>
            </a:r>
            <a:r>
              <a:rPr lang="en-US" altLang="en-US" sz="2000" dirty="0">
                <a:solidFill>
                  <a:srgbClr val="002060"/>
                </a:solidFill>
              </a:rPr>
              <a:t> opérationnelles standardisées, directives) et du contrôle qualité durant toutes les </a:t>
            </a:r>
            <a:r>
              <a:rPr lang="en-US" altLang="en-US" sz="2000" dirty="0" err="1">
                <a:solidFill>
                  <a:srgbClr val="002060"/>
                </a:solidFill>
              </a:rPr>
              <a:t>activités</a:t>
            </a:r>
            <a:r>
              <a:rPr lang="en-US" altLang="en-US" sz="2000" dirty="0">
                <a:solidFill>
                  <a:srgbClr val="002060"/>
                </a:solidFill>
              </a:rPr>
              <a:t> de </a:t>
            </a:r>
            <a:r>
              <a:rPr lang="en-US" altLang="en-US" sz="2000" dirty="0" err="1">
                <a:solidFill>
                  <a:srgbClr val="002060"/>
                </a:solidFill>
              </a:rPr>
              <a:t>l'EIR</a:t>
            </a:r>
            <a:r>
              <a:rPr lang="en-US" altLang="en-US" sz="2000" dirty="0">
                <a:solidFill>
                  <a:srgbClr val="002060"/>
                </a:solidFill>
              </a:rPr>
              <a:t>.</a:t>
            </a:r>
            <a:endParaRPr lang="en-GB" altLang="en-US" sz="2000" dirty="0">
              <a:solidFill>
                <a:srgbClr val="002060"/>
              </a:solidFill>
            </a:endParaRPr>
          </a:p>
          <a:p>
            <a:r>
              <a:rPr lang="en-US" altLang="en-US" sz="2000" dirty="0">
                <a:solidFill>
                  <a:srgbClr val="002060"/>
                </a:solidFill>
              </a:rPr>
              <a:t>S'assure que le personnel de PCI est dûment équipé et formé en matière de </a:t>
            </a:r>
            <a:r>
              <a:rPr lang="en-US" altLang="en-US" sz="2000" dirty="0" err="1">
                <a:solidFill>
                  <a:srgbClr val="002060"/>
                </a:solidFill>
              </a:rPr>
              <a:t>sécurité</a:t>
            </a:r>
            <a:r>
              <a:rPr lang="en-US" altLang="en-US" sz="2000" dirty="0">
                <a:solidFill>
                  <a:srgbClr val="002060"/>
                </a:solidFill>
              </a:rPr>
              <a:t> </a:t>
            </a:r>
            <a:r>
              <a:rPr lang="en-US" altLang="en-US" sz="2000" dirty="0" err="1">
                <a:solidFill>
                  <a:srgbClr val="002060"/>
                </a:solidFill>
              </a:rPr>
              <a:t>ainsi</a:t>
            </a:r>
            <a:r>
              <a:rPr lang="en-US" altLang="en-US" sz="2000" dirty="0">
                <a:solidFill>
                  <a:srgbClr val="002060"/>
                </a:solidFill>
              </a:rPr>
              <a:t> </a:t>
            </a:r>
            <a:r>
              <a:rPr lang="en-US" altLang="en-US" sz="2000" dirty="0" err="1">
                <a:solidFill>
                  <a:srgbClr val="002060"/>
                </a:solidFill>
              </a:rPr>
              <a:t>que</a:t>
            </a:r>
            <a:r>
              <a:rPr lang="en-US" altLang="en-US" sz="2000" dirty="0">
                <a:solidFill>
                  <a:srgbClr val="002060"/>
                </a:solidFill>
              </a:rPr>
              <a:t> de procédures et protocoles de PCI.</a:t>
            </a:r>
            <a:endParaRPr lang="en-GB" altLang="en-US" sz="2000" dirty="0">
              <a:solidFill>
                <a:srgbClr val="002060"/>
              </a:solidFill>
            </a:endParaRPr>
          </a:p>
          <a:p>
            <a:r>
              <a:rPr lang="en-US" altLang="en-US" sz="2000" dirty="0">
                <a:solidFill>
                  <a:srgbClr val="002060"/>
                </a:solidFill>
              </a:rPr>
              <a:t>Avec le </a:t>
            </a:r>
            <a:r>
              <a:rPr lang="en-US" altLang="en-US" sz="2000" dirty="0" err="1">
                <a:solidFill>
                  <a:srgbClr val="002060"/>
                </a:solidFill>
              </a:rPr>
              <a:t>logisticien</a:t>
            </a:r>
            <a:r>
              <a:rPr lang="en-US" altLang="en-US" sz="2000" dirty="0">
                <a:solidFill>
                  <a:srgbClr val="002060"/>
                </a:solidFill>
              </a:rPr>
              <a:t>, </a:t>
            </a:r>
            <a:r>
              <a:rPr lang="en-US" altLang="en-US" sz="2000" dirty="0" err="1">
                <a:solidFill>
                  <a:srgbClr val="002060"/>
                </a:solidFill>
              </a:rPr>
              <a:t>s'assure</a:t>
            </a:r>
            <a:r>
              <a:rPr lang="en-US" altLang="en-US" sz="2000" dirty="0">
                <a:solidFill>
                  <a:srgbClr val="002060"/>
                </a:solidFill>
              </a:rPr>
              <a:t> que les équipements, matériels et fournitures de PCI </a:t>
            </a:r>
            <a:r>
              <a:rPr lang="en-US" altLang="en-US" sz="2000" dirty="0" err="1">
                <a:solidFill>
                  <a:srgbClr val="002060"/>
                </a:solidFill>
              </a:rPr>
              <a:t>sont</a:t>
            </a:r>
            <a:r>
              <a:rPr lang="en-US" altLang="en-US" sz="2000" dirty="0">
                <a:solidFill>
                  <a:srgbClr val="002060"/>
                </a:solidFill>
              </a:rPr>
              <a:t> disponibles et présents sur place si nécessaire.</a:t>
            </a:r>
            <a:endParaRPr lang="en-GB" altLang="en-US" sz="2000" dirty="0">
              <a:solidFill>
                <a:srgbClr val="002060"/>
              </a:solidFill>
            </a:endParaRPr>
          </a:p>
          <a:p>
            <a:r>
              <a:rPr lang="en-US" altLang="en-US" sz="2000" dirty="0">
                <a:solidFill>
                  <a:srgbClr val="002060"/>
                </a:solidFill>
              </a:rPr>
              <a:t>Apporte son assistance aux équipes du laboratoire, du centre de </a:t>
            </a:r>
            <a:r>
              <a:rPr lang="en-US" altLang="en-US" sz="2000" dirty="0" err="1">
                <a:solidFill>
                  <a:srgbClr val="002060"/>
                </a:solidFill>
              </a:rPr>
              <a:t>traitement</a:t>
            </a:r>
            <a:r>
              <a:rPr lang="en-US" altLang="en-US" sz="2000" dirty="0">
                <a:solidFill>
                  <a:srgbClr val="002060"/>
                </a:solidFill>
              </a:rPr>
              <a:t> et d'inhumation concernant les activités de PCI.</a:t>
            </a:r>
            <a:endParaRPr lang="en-GB" altLang="en-US" sz="2000" dirty="0">
              <a:solidFill>
                <a:srgbClr val="002060"/>
              </a:solidFill>
            </a:endParaRPr>
          </a:p>
          <a:p>
            <a:pPr>
              <a:lnSpc>
                <a:spcPts val="2400"/>
              </a:lnSpc>
            </a:pPr>
            <a:endParaRPr lang="en-GB" alt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07504" y="53752"/>
            <a:ext cx="9036496" cy="1143000"/>
          </a:xfrm>
        </p:spPr>
        <p:txBody>
          <a:bodyPr/>
          <a:lstStyle/>
          <a:p>
            <a:r>
              <a:rPr lang="en-US" sz="3200" b="1" dirty="0" err="1">
                <a:solidFill>
                  <a:srgbClr val="002060"/>
                </a:solidFill>
              </a:rPr>
              <a:t>L’expert</a:t>
            </a:r>
            <a:r>
              <a:rPr lang="en-US" sz="3200" b="1" dirty="0">
                <a:solidFill>
                  <a:srgbClr val="002060"/>
                </a:solidFill>
              </a:rPr>
              <a:t> en </a:t>
            </a:r>
            <a:r>
              <a:rPr lang="fr-FR" sz="3200" b="1" dirty="0">
                <a:solidFill>
                  <a:srgbClr val="002060"/>
                </a:solidFill>
              </a:rPr>
              <a:t>Assainissement et Promotion de l‘Hygiène de l‘Eau (</a:t>
            </a:r>
            <a:r>
              <a:rPr lang="en-US" sz="3200" b="1" dirty="0">
                <a:solidFill>
                  <a:srgbClr val="002060"/>
                </a:solidFill>
              </a:rPr>
              <a:t>WASH*) de </a:t>
            </a:r>
            <a:r>
              <a:rPr lang="en-US" sz="3200" b="1" dirty="0" err="1">
                <a:solidFill>
                  <a:srgbClr val="002060"/>
                </a:solidFill>
              </a:rPr>
              <a:t>l’EIR</a:t>
            </a:r>
            <a:endParaRPr lang="en-US" sz="3200" b="1" dirty="0">
              <a:solidFill>
                <a:srgbClr val="002060"/>
              </a:solidFill>
            </a:endParaRPr>
          </a:p>
        </p:txBody>
      </p:sp>
      <p:sp>
        <p:nvSpPr>
          <p:cNvPr id="4" name="Content Placeholder 2"/>
          <p:cNvSpPr txBox="1">
            <a:spLocks/>
          </p:cNvSpPr>
          <p:nvPr/>
        </p:nvSpPr>
        <p:spPr>
          <a:xfrm>
            <a:off x="-30171" y="1207293"/>
            <a:ext cx="9036496" cy="4525963"/>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71500" indent="-457200"/>
            <a:r>
              <a:rPr lang="en-US" sz="2200" dirty="0" err="1">
                <a:solidFill>
                  <a:srgbClr val="002060"/>
                </a:solidFill>
              </a:rPr>
              <a:t>Identifie</a:t>
            </a:r>
            <a:r>
              <a:rPr lang="en-US" sz="2200" dirty="0">
                <a:solidFill>
                  <a:srgbClr val="002060"/>
                </a:solidFill>
              </a:rPr>
              <a:t> les sources communes </a:t>
            </a:r>
            <a:r>
              <a:rPr lang="en-US" sz="2200" dirty="0" err="1">
                <a:solidFill>
                  <a:srgbClr val="002060"/>
                </a:solidFill>
              </a:rPr>
              <a:t>d’approvisionnement</a:t>
            </a:r>
            <a:r>
              <a:rPr lang="en-US" sz="2200" dirty="0">
                <a:solidFill>
                  <a:srgbClr val="002060"/>
                </a:solidFill>
              </a:rPr>
              <a:t> en eau</a:t>
            </a:r>
          </a:p>
          <a:p>
            <a:pPr marL="571500" indent="-457200"/>
            <a:r>
              <a:rPr lang="en-US" sz="2200" dirty="0" err="1">
                <a:solidFill>
                  <a:srgbClr val="002060"/>
                </a:solidFill>
              </a:rPr>
              <a:t>Détermine</a:t>
            </a:r>
            <a:r>
              <a:rPr lang="en-US" sz="2200" dirty="0">
                <a:solidFill>
                  <a:srgbClr val="002060"/>
                </a:solidFill>
              </a:rPr>
              <a:t> le </a:t>
            </a:r>
            <a:r>
              <a:rPr lang="en-US" sz="2200" dirty="0" err="1">
                <a:solidFill>
                  <a:srgbClr val="002060"/>
                </a:solidFill>
              </a:rPr>
              <a:t>niveau</a:t>
            </a:r>
            <a:r>
              <a:rPr lang="en-US" sz="2200" dirty="0">
                <a:solidFill>
                  <a:srgbClr val="002060"/>
                </a:solidFill>
              </a:rPr>
              <a:t> de chlorination de </a:t>
            </a:r>
            <a:r>
              <a:rPr lang="en-US" sz="2200" dirty="0" err="1">
                <a:solidFill>
                  <a:srgbClr val="002060"/>
                </a:solidFill>
              </a:rPr>
              <a:t>toutes</a:t>
            </a:r>
            <a:r>
              <a:rPr lang="en-US" sz="2200" dirty="0">
                <a:solidFill>
                  <a:srgbClr val="002060"/>
                </a:solidFill>
              </a:rPr>
              <a:t> les sources </a:t>
            </a:r>
            <a:r>
              <a:rPr lang="en-US" sz="2200" dirty="0" err="1">
                <a:solidFill>
                  <a:srgbClr val="002060"/>
                </a:solidFill>
              </a:rPr>
              <a:t>d’approvisionnement</a:t>
            </a:r>
            <a:r>
              <a:rPr lang="en-US" sz="2200" dirty="0">
                <a:solidFill>
                  <a:srgbClr val="002060"/>
                </a:solidFill>
              </a:rPr>
              <a:t> en eau</a:t>
            </a:r>
          </a:p>
          <a:p>
            <a:pPr marL="571500" indent="-457200"/>
            <a:r>
              <a:rPr lang="en-US" sz="2200" dirty="0">
                <a:solidFill>
                  <a:srgbClr val="002060"/>
                </a:solidFill>
              </a:rPr>
              <a:t>Met en place un plan </a:t>
            </a:r>
            <a:r>
              <a:rPr lang="en-US" sz="2200" dirty="0" err="1">
                <a:solidFill>
                  <a:srgbClr val="002060"/>
                </a:solidFill>
              </a:rPr>
              <a:t>d’action</a:t>
            </a:r>
            <a:r>
              <a:rPr lang="en-US" sz="2200" dirty="0">
                <a:solidFill>
                  <a:srgbClr val="002060"/>
                </a:solidFill>
              </a:rPr>
              <a:t> et </a:t>
            </a:r>
            <a:r>
              <a:rPr lang="en-US" sz="2200" dirty="0" err="1">
                <a:solidFill>
                  <a:srgbClr val="002060"/>
                </a:solidFill>
              </a:rPr>
              <a:t>coordonne</a:t>
            </a:r>
            <a:r>
              <a:rPr lang="en-US" sz="2200" dirty="0">
                <a:solidFill>
                  <a:srgbClr val="002060"/>
                </a:solidFill>
              </a:rPr>
              <a:t> les analyses et la distribution des </a:t>
            </a:r>
            <a:r>
              <a:rPr lang="en-US" sz="2200" dirty="0" err="1">
                <a:solidFill>
                  <a:srgbClr val="002060"/>
                </a:solidFill>
              </a:rPr>
              <a:t>fournitures</a:t>
            </a:r>
            <a:r>
              <a:rPr lang="en-US" sz="2200" dirty="0">
                <a:solidFill>
                  <a:srgbClr val="002060"/>
                </a:solidFill>
              </a:rPr>
              <a:t> / formations avec les ONG et les </a:t>
            </a:r>
            <a:r>
              <a:rPr lang="en-US" sz="2200" dirty="0" err="1">
                <a:solidFill>
                  <a:srgbClr val="002060"/>
                </a:solidFill>
              </a:rPr>
              <a:t>personnes</a:t>
            </a:r>
            <a:r>
              <a:rPr lang="en-US" sz="2200" dirty="0">
                <a:solidFill>
                  <a:srgbClr val="002060"/>
                </a:solidFill>
              </a:rPr>
              <a:t> WASH locales</a:t>
            </a:r>
          </a:p>
          <a:p>
            <a:pPr marL="571500" indent="-457200"/>
            <a:r>
              <a:rPr lang="en-US" sz="2200" dirty="0" err="1">
                <a:solidFill>
                  <a:srgbClr val="002060"/>
                </a:solidFill>
              </a:rPr>
              <a:t>Forme</a:t>
            </a:r>
            <a:r>
              <a:rPr lang="en-US" sz="2200" dirty="0">
                <a:solidFill>
                  <a:srgbClr val="002060"/>
                </a:solidFill>
              </a:rPr>
              <a:t> et aide les WASH </a:t>
            </a:r>
            <a:r>
              <a:rPr lang="en-US" sz="2200" dirty="0" err="1">
                <a:solidFill>
                  <a:srgbClr val="002060"/>
                </a:solidFill>
              </a:rPr>
              <a:t>locaux</a:t>
            </a:r>
            <a:r>
              <a:rPr lang="en-US" sz="2200" dirty="0">
                <a:solidFill>
                  <a:srgbClr val="002060"/>
                </a:solidFill>
              </a:rPr>
              <a:t> / les </a:t>
            </a:r>
            <a:r>
              <a:rPr lang="en-US" sz="2200" dirty="0" err="1">
                <a:solidFill>
                  <a:srgbClr val="002060"/>
                </a:solidFill>
              </a:rPr>
              <a:t>collègues</a:t>
            </a:r>
            <a:r>
              <a:rPr lang="en-US" sz="2200" dirty="0">
                <a:solidFill>
                  <a:srgbClr val="002060"/>
                </a:solidFill>
              </a:rPr>
              <a:t> de </a:t>
            </a:r>
            <a:r>
              <a:rPr lang="en-US" sz="2200" dirty="0" err="1">
                <a:solidFill>
                  <a:srgbClr val="002060"/>
                </a:solidFill>
              </a:rPr>
              <a:t>l’unité</a:t>
            </a:r>
            <a:r>
              <a:rPr lang="en-US" sz="2200" dirty="0">
                <a:solidFill>
                  <a:srgbClr val="002060"/>
                </a:solidFill>
              </a:rPr>
              <a:t> de santé </a:t>
            </a:r>
            <a:r>
              <a:rPr lang="en-US" sz="2200" dirty="0" err="1">
                <a:solidFill>
                  <a:srgbClr val="002060"/>
                </a:solidFill>
              </a:rPr>
              <a:t>environnementale</a:t>
            </a:r>
            <a:r>
              <a:rPr lang="en-US" sz="2200" dirty="0">
                <a:solidFill>
                  <a:srgbClr val="002060"/>
                </a:solidFill>
              </a:rPr>
              <a:t> en </a:t>
            </a:r>
            <a:r>
              <a:rPr lang="en-US" sz="2200" dirty="0" err="1">
                <a:solidFill>
                  <a:srgbClr val="002060"/>
                </a:solidFill>
              </a:rPr>
              <a:t>pratiquant</a:t>
            </a:r>
            <a:r>
              <a:rPr lang="en-US" sz="2200" dirty="0">
                <a:solidFill>
                  <a:srgbClr val="002060"/>
                </a:solidFill>
              </a:rPr>
              <a:t> des analyses de </a:t>
            </a:r>
            <a:r>
              <a:rPr lang="en-US" sz="2200" dirty="0" err="1">
                <a:solidFill>
                  <a:srgbClr val="002060"/>
                </a:solidFill>
              </a:rPr>
              <a:t>l’eau</a:t>
            </a:r>
            <a:r>
              <a:rPr lang="en-US" sz="2200" dirty="0">
                <a:solidFill>
                  <a:srgbClr val="002060"/>
                </a:solidFill>
              </a:rPr>
              <a:t> et en </a:t>
            </a:r>
            <a:r>
              <a:rPr lang="en-US" sz="2200" dirty="0" err="1">
                <a:solidFill>
                  <a:srgbClr val="002060"/>
                </a:solidFill>
              </a:rPr>
              <a:t>donnant</a:t>
            </a:r>
            <a:r>
              <a:rPr lang="en-US" sz="2200" dirty="0">
                <a:solidFill>
                  <a:srgbClr val="002060"/>
                </a:solidFill>
              </a:rPr>
              <a:t> des formations </a:t>
            </a:r>
            <a:r>
              <a:rPr lang="en-US" sz="2200" dirty="0" err="1">
                <a:solidFill>
                  <a:srgbClr val="002060"/>
                </a:solidFill>
              </a:rPr>
              <a:t>sur</a:t>
            </a:r>
            <a:r>
              <a:rPr lang="en-US" sz="2200" dirty="0">
                <a:solidFill>
                  <a:srgbClr val="002060"/>
                </a:solidFill>
              </a:rPr>
              <a:t> </a:t>
            </a:r>
            <a:r>
              <a:rPr lang="en-US" sz="2200" dirty="0" err="1">
                <a:solidFill>
                  <a:srgbClr val="002060"/>
                </a:solidFill>
              </a:rPr>
              <a:t>l’utilisation</a:t>
            </a:r>
            <a:r>
              <a:rPr lang="en-US" sz="2200" dirty="0">
                <a:solidFill>
                  <a:srgbClr val="002060"/>
                </a:solidFill>
              </a:rPr>
              <a:t> des </a:t>
            </a:r>
            <a:r>
              <a:rPr lang="en-US" sz="2200" dirty="0" err="1">
                <a:solidFill>
                  <a:srgbClr val="002060"/>
                </a:solidFill>
              </a:rPr>
              <a:t>aquatab</a:t>
            </a:r>
            <a:r>
              <a:rPr lang="en-US" sz="2200" dirty="0">
                <a:solidFill>
                  <a:srgbClr val="002060"/>
                </a:solidFill>
              </a:rPr>
              <a:t>.</a:t>
            </a:r>
          </a:p>
          <a:p>
            <a:pPr marL="571500" indent="-457200"/>
            <a:r>
              <a:rPr lang="en-US" sz="2200" dirty="0" err="1">
                <a:solidFill>
                  <a:srgbClr val="002060"/>
                </a:solidFill>
              </a:rPr>
              <a:t>Cartographie</a:t>
            </a:r>
            <a:r>
              <a:rPr lang="en-US" sz="2200" dirty="0">
                <a:solidFill>
                  <a:srgbClr val="002060"/>
                </a:solidFill>
              </a:rPr>
              <a:t>/</a:t>
            </a:r>
            <a:r>
              <a:rPr lang="en-US" sz="2200" dirty="0" err="1">
                <a:solidFill>
                  <a:srgbClr val="002060"/>
                </a:solidFill>
              </a:rPr>
              <a:t>répertorie</a:t>
            </a:r>
            <a:r>
              <a:rPr lang="en-US" sz="2200" dirty="0">
                <a:solidFill>
                  <a:srgbClr val="002060"/>
                </a:solidFill>
              </a:rPr>
              <a:t> les sources </a:t>
            </a:r>
            <a:r>
              <a:rPr lang="en-US" sz="2200" dirty="0" err="1">
                <a:solidFill>
                  <a:srgbClr val="002060"/>
                </a:solidFill>
              </a:rPr>
              <a:t>d’approvisionnement</a:t>
            </a:r>
            <a:r>
              <a:rPr lang="en-US" sz="2200" dirty="0">
                <a:solidFill>
                  <a:srgbClr val="002060"/>
                </a:solidFill>
              </a:rPr>
              <a:t> en eau</a:t>
            </a:r>
          </a:p>
          <a:p>
            <a:pPr lvl="2"/>
            <a:r>
              <a:rPr lang="en-US" sz="1800" dirty="0">
                <a:solidFill>
                  <a:srgbClr val="002060"/>
                </a:solidFill>
              </a:rPr>
              <a:t>Types de </a:t>
            </a:r>
            <a:r>
              <a:rPr lang="en-US" sz="1800" dirty="0" err="1">
                <a:solidFill>
                  <a:srgbClr val="002060"/>
                </a:solidFill>
              </a:rPr>
              <a:t>puits</a:t>
            </a:r>
            <a:r>
              <a:rPr lang="en-US" sz="1800" dirty="0">
                <a:solidFill>
                  <a:srgbClr val="002060"/>
                </a:solidFill>
              </a:rPr>
              <a:t>, </a:t>
            </a:r>
            <a:r>
              <a:rPr lang="en-US" sz="1800" dirty="0" err="1">
                <a:solidFill>
                  <a:srgbClr val="002060"/>
                </a:solidFill>
              </a:rPr>
              <a:t>réservoirs</a:t>
            </a:r>
            <a:r>
              <a:rPr lang="en-US" sz="1800" dirty="0">
                <a:solidFill>
                  <a:srgbClr val="002060"/>
                </a:solidFill>
              </a:rPr>
              <a:t>, </a:t>
            </a:r>
            <a:r>
              <a:rPr lang="en-US" sz="1800" dirty="0" err="1">
                <a:solidFill>
                  <a:srgbClr val="002060"/>
                </a:solidFill>
              </a:rPr>
              <a:t>tuyaux</a:t>
            </a:r>
            <a:r>
              <a:rPr lang="en-US" sz="1800" dirty="0">
                <a:solidFill>
                  <a:srgbClr val="002060"/>
                </a:solidFill>
              </a:rPr>
              <a:t>, </a:t>
            </a:r>
            <a:r>
              <a:rPr lang="en-US" sz="1800" dirty="0" err="1">
                <a:solidFill>
                  <a:srgbClr val="002060"/>
                </a:solidFill>
              </a:rPr>
              <a:t>autres</a:t>
            </a:r>
            <a:r>
              <a:rPr lang="en-US" sz="1800" dirty="0">
                <a:solidFill>
                  <a:srgbClr val="002060"/>
                </a:solidFill>
              </a:rPr>
              <a:t> sources</a:t>
            </a:r>
          </a:p>
          <a:p>
            <a:pPr lvl="2"/>
            <a:r>
              <a:rPr lang="en-US" sz="1800" dirty="0" err="1">
                <a:solidFill>
                  <a:srgbClr val="002060"/>
                </a:solidFill>
              </a:rPr>
              <a:t>Lieux</a:t>
            </a:r>
            <a:r>
              <a:rPr lang="en-US" sz="1800" dirty="0">
                <a:solidFill>
                  <a:srgbClr val="002060"/>
                </a:solidFill>
              </a:rPr>
              <a:t> </a:t>
            </a:r>
            <a:r>
              <a:rPr lang="en-US" sz="1800" dirty="0" err="1">
                <a:solidFill>
                  <a:srgbClr val="002060"/>
                </a:solidFill>
              </a:rPr>
              <a:t>équipés</a:t>
            </a:r>
            <a:r>
              <a:rPr lang="en-US" sz="1800" dirty="0">
                <a:solidFill>
                  <a:srgbClr val="002060"/>
                </a:solidFill>
              </a:rPr>
              <a:t> de </a:t>
            </a:r>
            <a:r>
              <a:rPr lang="en-US" sz="1800" dirty="0" err="1">
                <a:solidFill>
                  <a:srgbClr val="002060"/>
                </a:solidFill>
              </a:rPr>
              <a:t>sanitaires</a:t>
            </a:r>
            <a:r>
              <a:rPr lang="en-US" sz="1800" dirty="0">
                <a:solidFill>
                  <a:srgbClr val="002060"/>
                </a:solidFill>
              </a:rPr>
              <a:t>, et </a:t>
            </a:r>
            <a:r>
              <a:rPr lang="en-US" sz="1800" dirty="0" err="1">
                <a:solidFill>
                  <a:srgbClr val="002060"/>
                </a:solidFill>
              </a:rPr>
              <a:t>lieux</a:t>
            </a:r>
            <a:r>
              <a:rPr lang="en-US" sz="1800" dirty="0">
                <a:solidFill>
                  <a:srgbClr val="002060"/>
                </a:solidFill>
              </a:rPr>
              <a:t> à </a:t>
            </a:r>
            <a:r>
              <a:rPr lang="en-US" sz="1800" dirty="0" err="1">
                <a:solidFill>
                  <a:srgbClr val="002060"/>
                </a:solidFill>
              </a:rPr>
              <a:t>défection</a:t>
            </a:r>
            <a:r>
              <a:rPr lang="en-US" sz="1800" dirty="0">
                <a:solidFill>
                  <a:srgbClr val="002060"/>
                </a:solidFill>
              </a:rPr>
              <a:t> en </a:t>
            </a:r>
            <a:r>
              <a:rPr lang="en-US" sz="1800" dirty="0" err="1">
                <a:solidFill>
                  <a:srgbClr val="002060"/>
                </a:solidFill>
              </a:rPr>
              <a:t>plein</a:t>
            </a:r>
            <a:r>
              <a:rPr lang="en-US" sz="1800" dirty="0">
                <a:solidFill>
                  <a:srgbClr val="002060"/>
                </a:solidFill>
              </a:rPr>
              <a:t> air</a:t>
            </a:r>
          </a:p>
        </p:txBody>
      </p:sp>
      <p:sp>
        <p:nvSpPr>
          <p:cNvPr id="5" name="TextBox 4"/>
          <p:cNvSpPr txBox="1"/>
          <p:nvPr/>
        </p:nvSpPr>
        <p:spPr>
          <a:xfrm>
            <a:off x="827584" y="5687581"/>
            <a:ext cx="8100392" cy="369332"/>
          </a:xfrm>
          <a:prstGeom prst="rect">
            <a:avLst/>
          </a:prstGeom>
          <a:noFill/>
        </p:spPr>
        <p:txBody>
          <a:bodyPr wrap="square" rtlCol="0">
            <a:spAutoFit/>
          </a:bodyPr>
          <a:lstStyle/>
          <a:p>
            <a:r>
              <a:rPr lang="fr-FR" dirty="0"/>
              <a:t>*</a:t>
            </a:r>
            <a:r>
              <a:rPr lang="fr-FR" sz="1400" dirty="0">
                <a:solidFill>
                  <a:srgbClr val="002060"/>
                </a:solidFill>
                <a:latin typeface="Arial" pitchFamily="34" charset="0"/>
                <a:cs typeface="Arial" pitchFamily="34" charset="0"/>
              </a:rPr>
              <a:t>Water </a:t>
            </a:r>
            <a:r>
              <a:rPr lang="fr-FR" sz="1400" dirty="0" err="1">
                <a:solidFill>
                  <a:srgbClr val="002060"/>
                </a:solidFill>
                <a:latin typeface="Arial" pitchFamily="34" charset="0"/>
                <a:cs typeface="Arial" pitchFamily="34" charset="0"/>
              </a:rPr>
              <a:t>Sanitation</a:t>
            </a:r>
            <a:r>
              <a:rPr lang="fr-FR" sz="1400" dirty="0">
                <a:solidFill>
                  <a:srgbClr val="002060"/>
                </a:solidFill>
                <a:latin typeface="Arial" pitchFamily="34" charset="0"/>
                <a:cs typeface="Arial" pitchFamily="34" charset="0"/>
              </a:rPr>
              <a:t> and </a:t>
            </a:r>
            <a:r>
              <a:rPr lang="fr-FR" sz="1400" dirty="0" err="1">
                <a:solidFill>
                  <a:srgbClr val="002060"/>
                </a:solidFill>
                <a:latin typeface="Arial" pitchFamily="34" charset="0"/>
                <a:cs typeface="Arial" pitchFamily="34" charset="0"/>
              </a:rPr>
              <a:t>Hygiene</a:t>
            </a:r>
            <a:r>
              <a:rPr lang="fr-FR" sz="1400" dirty="0">
                <a:solidFill>
                  <a:srgbClr val="002060"/>
                </a:solidFill>
                <a:latin typeface="Arial" pitchFamily="34" charset="0"/>
                <a:cs typeface="Arial" pitchFamily="34" charset="0"/>
              </a:rPr>
              <a:t> promotion</a:t>
            </a:r>
            <a:endParaRPr lang="en-GB" dirty="0"/>
          </a:p>
        </p:txBody>
      </p:sp>
    </p:spTree>
    <p:extLst>
      <p:ext uri="{BB962C8B-B14F-4D97-AF65-F5344CB8AC3E}">
        <p14:creationId xmlns:p14="http://schemas.microsoft.com/office/powerpoint/2010/main" val="2867463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188640"/>
            <a:ext cx="8229600" cy="1143000"/>
          </a:xfrm>
        </p:spPr>
        <p:txBody>
          <a:bodyPr/>
          <a:lstStyle/>
          <a:p>
            <a:r>
              <a:rPr lang="fr-CH" altLang="en-US" sz="3600" b="1" dirty="0">
                <a:solidFill>
                  <a:srgbClr val="002060"/>
                </a:solidFill>
              </a:rPr>
              <a:t>L’Expert en prise en charge psychosociale de l’EIR</a:t>
            </a:r>
            <a:endParaRPr lang="en-GB" altLang="en-US" sz="3600" dirty="0">
              <a:solidFill>
                <a:srgbClr val="002060"/>
              </a:solidFill>
            </a:endParaRPr>
          </a:p>
        </p:txBody>
      </p:sp>
      <p:sp>
        <p:nvSpPr>
          <p:cNvPr id="24579" name="Content Placeholder 2"/>
          <p:cNvSpPr>
            <a:spLocks noGrp="1"/>
          </p:cNvSpPr>
          <p:nvPr>
            <p:ph idx="4294967295"/>
          </p:nvPr>
        </p:nvSpPr>
        <p:spPr>
          <a:xfrm>
            <a:off x="467544" y="1556792"/>
            <a:ext cx="8229600" cy="4392488"/>
          </a:xfrm>
        </p:spPr>
        <p:txBody>
          <a:bodyPr/>
          <a:lstStyle/>
          <a:p>
            <a:pPr>
              <a:spcBef>
                <a:spcPts val="0"/>
              </a:spcBef>
              <a:spcAft>
                <a:spcPts val="600"/>
              </a:spcAft>
            </a:pPr>
            <a:r>
              <a:rPr lang="en-US" altLang="en-US" sz="1800" dirty="0">
                <a:solidFill>
                  <a:srgbClr val="002060"/>
                </a:solidFill>
              </a:rPr>
              <a:t>Le travail des experts en </a:t>
            </a:r>
            <a:r>
              <a:rPr lang="en-US" altLang="en-US" sz="1800" dirty="0" err="1">
                <a:solidFill>
                  <a:srgbClr val="002060"/>
                </a:solidFill>
              </a:rPr>
              <a:t>prise</a:t>
            </a:r>
            <a:r>
              <a:rPr lang="en-US" altLang="en-US" sz="1800" dirty="0">
                <a:solidFill>
                  <a:srgbClr val="002060"/>
                </a:solidFill>
              </a:rPr>
              <a:t> en charge </a:t>
            </a:r>
            <a:r>
              <a:rPr lang="en-US" altLang="en-US" sz="1800" dirty="0" err="1">
                <a:solidFill>
                  <a:srgbClr val="002060"/>
                </a:solidFill>
              </a:rPr>
              <a:t>psychosociale</a:t>
            </a:r>
            <a:r>
              <a:rPr lang="en-US" altLang="en-US" sz="1800" dirty="0">
                <a:solidFill>
                  <a:srgbClr val="002060"/>
                </a:solidFill>
              </a:rPr>
              <a:t> </a:t>
            </a:r>
            <a:r>
              <a:rPr lang="en-US" altLang="en-US" sz="1800" dirty="0" err="1">
                <a:solidFill>
                  <a:srgbClr val="002060"/>
                </a:solidFill>
              </a:rPr>
              <a:t>est</a:t>
            </a:r>
            <a:r>
              <a:rPr lang="en-US" altLang="en-US" sz="1800" dirty="0">
                <a:solidFill>
                  <a:srgbClr val="002060"/>
                </a:solidFill>
              </a:rPr>
              <a:t> </a:t>
            </a:r>
            <a:r>
              <a:rPr lang="en-US" altLang="en-US" sz="1800" dirty="0" err="1">
                <a:solidFill>
                  <a:srgbClr val="002060"/>
                </a:solidFill>
              </a:rPr>
              <a:t>complémentaire</a:t>
            </a:r>
            <a:r>
              <a:rPr lang="en-US" altLang="en-US" sz="1800" dirty="0">
                <a:solidFill>
                  <a:srgbClr val="002060"/>
                </a:solidFill>
              </a:rPr>
              <a:t> à </a:t>
            </a:r>
            <a:r>
              <a:rPr lang="en-US" altLang="en-US" sz="1800" dirty="0" err="1">
                <a:solidFill>
                  <a:srgbClr val="002060"/>
                </a:solidFill>
              </a:rPr>
              <a:t>celui</a:t>
            </a:r>
            <a:r>
              <a:rPr lang="en-US" altLang="en-US" sz="1800" dirty="0">
                <a:solidFill>
                  <a:srgbClr val="002060"/>
                </a:solidFill>
              </a:rPr>
              <a:t> des experts en communication et </a:t>
            </a:r>
            <a:r>
              <a:rPr lang="en-US" altLang="en-US" sz="1800" dirty="0" err="1">
                <a:solidFill>
                  <a:srgbClr val="002060"/>
                </a:solidFill>
              </a:rPr>
              <a:t>mobilisation</a:t>
            </a:r>
            <a:r>
              <a:rPr lang="en-US" altLang="en-US" sz="1800" dirty="0">
                <a:solidFill>
                  <a:srgbClr val="002060"/>
                </a:solidFill>
              </a:rPr>
              <a:t> </a:t>
            </a:r>
            <a:r>
              <a:rPr lang="en-US" altLang="en-US" sz="1800" dirty="0" err="1">
                <a:solidFill>
                  <a:srgbClr val="002060"/>
                </a:solidFill>
              </a:rPr>
              <a:t>sociale</a:t>
            </a:r>
            <a:r>
              <a:rPr lang="en-US" altLang="en-US" sz="1800" dirty="0">
                <a:solidFill>
                  <a:srgbClr val="002060"/>
                </a:solidFill>
              </a:rPr>
              <a:t>. Il </a:t>
            </a:r>
            <a:r>
              <a:rPr lang="en-US" altLang="en-US" sz="1800" dirty="0" err="1">
                <a:solidFill>
                  <a:srgbClr val="002060"/>
                </a:solidFill>
              </a:rPr>
              <a:t>apporte</a:t>
            </a:r>
            <a:r>
              <a:rPr lang="en-US" altLang="en-US" sz="1800" dirty="0">
                <a:solidFill>
                  <a:srgbClr val="002060"/>
                </a:solidFill>
              </a:rPr>
              <a:t> </a:t>
            </a:r>
            <a:r>
              <a:rPr lang="en-US" altLang="en-US" sz="1800" dirty="0" err="1">
                <a:solidFill>
                  <a:srgbClr val="002060"/>
                </a:solidFill>
              </a:rPr>
              <a:t>si</a:t>
            </a:r>
            <a:r>
              <a:rPr lang="en-US" altLang="en-US" sz="1800" dirty="0">
                <a:solidFill>
                  <a:srgbClr val="002060"/>
                </a:solidFill>
              </a:rPr>
              <a:t> </a:t>
            </a:r>
            <a:r>
              <a:rPr lang="en-US" altLang="en-US" sz="1800" dirty="0" err="1">
                <a:solidFill>
                  <a:srgbClr val="002060"/>
                </a:solidFill>
              </a:rPr>
              <a:t>nécessaire</a:t>
            </a:r>
            <a:r>
              <a:rPr lang="en-US" altLang="en-US" sz="1800" dirty="0">
                <a:solidFill>
                  <a:srgbClr val="002060"/>
                </a:solidFill>
              </a:rPr>
              <a:t> son </a:t>
            </a:r>
            <a:r>
              <a:rPr lang="en-US" altLang="en-US" sz="1800" dirty="0" err="1">
                <a:solidFill>
                  <a:srgbClr val="002060"/>
                </a:solidFill>
              </a:rPr>
              <a:t>soutien</a:t>
            </a:r>
            <a:r>
              <a:rPr lang="en-US" altLang="en-US" sz="1800" dirty="0">
                <a:solidFill>
                  <a:srgbClr val="002060"/>
                </a:solidFill>
              </a:rPr>
              <a:t> </a:t>
            </a:r>
            <a:r>
              <a:rPr lang="en-US" altLang="en-US" sz="1800" dirty="0" err="1">
                <a:solidFill>
                  <a:srgbClr val="002060"/>
                </a:solidFill>
              </a:rPr>
              <a:t>auprès</a:t>
            </a:r>
            <a:r>
              <a:rPr lang="en-US" altLang="en-US" sz="1800" dirty="0">
                <a:solidFill>
                  <a:srgbClr val="002060"/>
                </a:solidFill>
              </a:rPr>
              <a:t> de la </a:t>
            </a:r>
            <a:r>
              <a:rPr lang="en-US" altLang="en-US" sz="1800" dirty="0" err="1">
                <a:solidFill>
                  <a:srgbClr val="002060"/>
                </a:solidFill>
              </a:rPr>
              <a:t>famille</a:t>
            </a:r>
            <a:r>
              <a:rPr lang="en-US" altLang="en-US" sz="1800" dirty="0">
                <a:solidFill>
                  <a:srgbClr val="002060"/>
                </a:solidFill>
              </a:rPr>
              <a:t>/</a:t>
            </a:r>
            <a:r>
              <a:rPr lang="en-US" altLang="en-US" sz="1800" dirty="0" err="1">
                <a:solidFill>
                  <a:srgbClr val="002060"/>
                </a:solidFill>
              </a:rPr>
              <a:t>communauté</a:t>
            </a:r>
            <a:r>
              <a:rPr lang="en-US" altLang="en-US" sz="1800" dirty="0">
                <a:solidFill>
                  <a:srgbClr val="002060"/>
                </a:solidFill>
              </a:rPr>
              <a:t>, tout au long de la </a:t>
            </a:r>
            <a:r>
              <a:rPr lang="en-US" altLang="en-US" sz="1800" dirty="0" err="1">
                <a:solidFill>
                  <a:srgbClr val="002060"/>
                </a:solidFill>
              </a:rPr>
              <a:t>visite</a:t>
            </a:r>
            <a:r>
              <a:rPr lang="en-US" altLang="en-US" sz="1800" dirty="0">
                <a:solidFill>
                  <a:srgbClr val="002060"/>
                </a:solidFill>
              </a:rPr>
              <a:t> de </a:t>
            </a:r>
            <a:r>
              <a:rPr lang="en-US" altLang="en-US" sz="1800" dirty="0" err="1">
                <a:solidFill>
                  <a:srgbClr val="002060"/>
                </a:solidFill>
              </a:rPr>
              <a:t>l'EIR</a:t>
            </a:r>
            <a:r>
              <a:rPr lang="en-US" altLang="en-US" sz="1800" dirty="0">
                <a:solidFill>
                  <a:srgbClr val="002060"/>
                </a:solidFill>
              </a:rPr>
              <a:t>, </a:t>
            </a:r>
            <a:r>
              <a:rPr lang="en-US" altLang="en-US" sz="1800" dirty="0" err="1">
                <a:solidFill>
                  <a:srgbClr val="002060"/>
                </a:solidFill>
              </a:rPr>
              <a:t>notamment</a:t>
            </a:r>
            <a:r>
              <a:rPr lang="en-US" altLang="en-US" sz="1800" dirty="0">
                <a:solidFill>
                  <a:srgbClr val="002060"/>
                </a:solidFill>
              </a:rPr>
              <a:t> :</a:t>
            </a:r>
          </a:p>
          <a:p>
            <a:pPr lvl="1">
              <a:spcBef>
                <a:spcPts val="0"/>
              </a:spcBef>
              <a:spcAft>
                <a:spcPts val="600"/>
              </a:spcAft>
              <a:buFont typeface="Arial" panose="020B0604020202020204" pitchFamily="34" charset="0"/>
              <a:buChar char="−"/>
            </a:pPr>
            <a:r>
              <a:rPr lang="en-US" altLang="en-US" sz="1600" dirty="0">
                <a:solidFill>
                  <a:srgbClr val="002060"/>
                </a:solidFill>
              </a:rPr>
              <a:t>Il </a:t>
            </a:r>
            <a:r>
              <a:rPr lang="en-US" altLang="en-US" sz="1600" dirty="0" err="1">
                <a:solidFill>
                  <a:srgbClr val="002060"/>
                </a:solidFill>
              </a:rPr>
              <a:t>veille</a:t>
            </a:r>
            <a:r>
              <a:rPr lang="en-US" altLang="en-US" sz="1600" dirty="0">
                <a:solidFill>
                  <a:srgbClr val="002060"/>
                </a:solidFill>
              </a:rPr>
              <a:t> à </a:t>
            </a:r>
            <a:r>
              <a:rPr lang="en-US" altLang="en-US" sz="1600" dirty="0" err="1">
                <a:solidFill>
                  <a:srgbClr val="002060"/>
                </a:solidFill>
              </a:rPr>
              <a:t>ce</a:t>
            </a:r>
            <a:r>
              <a:rPr lang="en-US" altLang="en-US" sz="1600" dirty="0">
                <a:solidFill>
                  <a:srgbClr val="002060"/>
                </a:solidFill>
              </a:rPr>
              <a:t> </a:t>
            </a:r>
            <a:r>
              <a:rPr lang="en-US" altLang="en-US" sz="1600" dirty="0" err="1">
                <a:solidFill>
                  <a:srgbClr val="002060"/>
                </a:solidFill>
              </a:rPr>
              <a:t>que</a:t>
            </a:r>
            <a:r>
              <a:rPr lang="en-US" altLang="en-US" sz="1600" dirty="0">
                <a:solidFill>
                  <a:srgbClr val="002060"/>
                </a:solidFill>
              </a:rPr>
              <a:t> les </a:t>
            </a:r>
            <a:r>
              <a:rPr lang="en-US" altLang="en-US" sz="1600" dirty="0" err="1">
                <a:solidFill>
                  <a:srgbClr val="002060"/>
                </a:solidFill>
              </a:rPr>
              <a:t>personnes</a:t>
            </a:r>
            <a:r>
              <a:rPr lang="en-US" altLang="en-US" sz="1600" dirty="0">
                <a:solidFill>
                  <a:srgbClr val="002060"/>
                </a:solidFill>
              </a:rPr>
              <a:t> </a:t>
            </a:r>
            <a:r>
              <a:rPr lang="en-US" altLang="en-US" sz="1600" dirty="0" err="1">
                <a:solidFill>
                  <a:srgbClr val="002060"/>
                </a:solidFill>
              </a:rPr>
              <a:t>soient</a:t>
            </a:r>
            <a:r>
              <a:rPr lang="en-US" altLang="en-US" sz="1600" dirty="0">
                <a:solidFill>
                  <a:srgbClr val="002060"/>
                </a:solidFill>
              </a:rPr>
              <a:t> </a:t>
            </a:r>
            <a:r>
              <a:rPr lang="en-US" altLang="en-US" sz="1600" dirty="0" err="1">
                <a:solidFill>
                  <a:srgbClr val="002060"/>
                </a:solidFill>
              </a:rPr>
              <a:t>traitées</a:t>
            </a:r>
            <a:r>
              <a:rPr lang="en-US" altLang="en-US" sz="1600" dirty="0">
                <a:solidFill>
                  <a:srgbClr val="002060"/>
                </a:solidFill>
              </a:rPr>
              <a:t> avec </a:t>
            </a:r>
            <a:r>
              <a:rPr lang="en-US" altLang="en-US" sz="1600" dirty="0" err="1">
                <a:solidFill>
                  <a:srgbClr val="002060"/>
                </a:solidFill>
              </a:rPr>
              <a:t>dignité</a:t>
            </a:r>
            <a:r>
              <a:rPr lang="en-US" altLang="en-US" sz="1600" dirty="0">
                <a:solidFill>
                  <a:srgbClr val="002060"/>
                </a:solidFill>
              </a:rPr>
              <a:t> et </a:t>
            </a:r>
            <a:r>
              <a:rPr lang="en-US" altLang="en-US" sz="1600" dirty="0" err="1">
                <a:solidFill>
                  <a:srgbClr val="002060"/>
                </a:solidFill>
              </a:rPr>
              <a:t>sensiblilité</a:t>
            </a:r>
            <a:r>
              <a:rPr lang="en-US" altLang="en-US" sz="1600" dirty="0">
                <a:solidFill>
                  <a:srgbClr val="002060"/>
                </a:solidFill>
              </a:rPr>
              <a:t>.</a:t>
            </a:r>
          </a:p>
          <a:p>
            <a:pPr lvl="1">
              <a:spcBef>
                <a:spcPts val="0"/>
              </a:spcBef>
              <a:spcAft>
                <a:spcPts val="600"/>
              </a:spcAft>
              <a:buFont typeface="Arial" panose="020B0604020202020204" pitchFamily="34" charset="0"/>
              <a:buChar char="−"/>
            </a:pPr>
            <a:r>
              <a:rPr lang="en-US" altLang="en-US" sz="1600" dirty="0">
                <a:solidFill>
                  <a:srgbClr val="002060"/>
                </a:solidFill>
              </a:rPr>
              <a:t>Il </a:t>
            </a:r>
            <a:r>
              <a:rPr lang="en-US" altLang="en-US" sz="1600" dirty="0" err="1">
                <a:solidFill>
                  <a:srgbClr val="002060"/>
                </a:solidFill>
              </a:rPr>
              <a:t>collecte</a:t>
            </a:r>
            <a:r>
              <a:rPr lang="en-US" altLang="en-US" sz="1600" dirty="0">
                <a:solidFill>
                  <a:srgbClr val="002060"/>
                </a:solidFill>
              </a:rPr>
              <a:t> les </a:t>
            </a:r>
            <a:r>
              <a:rPr lang="en-US" altLang="en-US" sz="1600" dirty="0" err="1">
                <a:solidFill>
                  <a:srgbClr val="002060"/>
                </a:solidFill>
              </a:rPr>
              <a:t>informations</a:t>
            </a:r>
            <a:r>
              <a:rPr lang="en-US" altLang="en-US" sz="1600" dirty="0">
                <a:solidFill>
                  <a:srgbClr val="002060"/>
                </a:solidFill>
              </a:rPr>
              <a:t> </a:t>
            </a:r>
            <a:r>
              <a:rPr lang="en-US" altLang="en-US" sz="1600" dirty="0" err="1">
                <a:solidFill>
                  <a:srgbClr val="002060"/>
                </a:solidFill>
              </a:rPr>
              <a:t>pertinentes</a:t>
            </a:r>
            <a:endParaRPr lang="en-US" altLang="en-US" sz="1600" dirty="0">
              <a:solidFill>
                <a:srgbClr val="002060"/>
              </a:solidFill>
            </a:endParaRPr>
          </a:p>
          <a:p>
            <a:pPr lvl="1">
              <a:spcBef>
                <a:spcPts val="0"/>
              </a:spcBef>
              <a:spcAft>
                <a:spcPts val="600"/>
              </a:spcAft>
              <a:buFont typeface="Arial" panose="020B0604020202020204" pitchFamily="34" charset="0"/>
              <a:buChar char="−"/>
            </a:pPr>
            <a:r>
              <a:rPr lang="en-US" altLang="en-US" sz="1600" dirty="0">
                <a:solidFill>
                  <a:srgbClr val="002060"/>
                </a:solidFill>
              </a:rPr>
              <a:t>Il </a:t>
            </a:r>
            <a:r>
              <a:rPr lang="en-US" altLang="en-US" sz="1600" dirty="0" err="1">
                <a:solidFill>
                  <a:srgbClr val="002060"/>
                </a:solidFill>
              </a:rPr>
              <a:t>s’assure</a:t>
            </a:r>
            <a:r>
              <a:rPr lang="en-US" altLang="en-US" sz="1600" dirty="0">
                <a:solidFill>
                  <a:srgbClr val="002060"/>
                </a:solidFill>
              </a:rPr>
              <a:t> </a:t>
            </a:r>
            <a:r>
              <a:rPr lang="en-US" altLang="en-US" sz="1600" dirty="0" err="1">
                <a:solidFill>
                  <a:srgbClr val="002060"/>
                </a:solidFill>
              </a:rPr>
              <a:t>que</a:t>
            </a:r>
            <a:r>
              <a:rPr lang="en-US" altLang="en-US" sz="1600" dirty="0">
                <a:solidFill>
                  <a:srgbClr val="002060"/>
                </a:solidFill>
              </a:rPr>
              <a:t> les </a:t>
            </a:r>
            <a:r>
              <a:rPr lang="en-US" altLang="en-US" sz="1600" dirty="0" err="1">
                <a:solidFill>
                  <a:srgbClr val="002060"/>
                </a:solidFill>
              </a:rPr>
              <a:t>personnes</a:t>
            </a:r>
            <a:r>
              <a:rPr lang="en-US" altLang="en-US" sz="1600" dirty="0">
                <a:solidFill>
                  <a:srgbClr val="002060"/>
                </a:solidFill>
              </a:rPr>
              <a:t> en </a:t>
            </a:r>
            <a:r>
              <a:rPr lang="en-US" altLang="en-US" sz="1600" dirty="0" err="1">
                <a:solidFill>
                  <a:srgbClr val="002060"/>
                </a:solidFill>
              </a:rPr>
              <a:t>détresse</a:t>
            </a:r>
            <a:r>
              <a:rPr lang="en-US" altLang="en-US" sz="1600" dirty="0">
                <a:solidFill>
                  <a:srgbClr val="002060"/>
                </a:solidFill>
              </a:rPr>
              <a:t> </a:t>
            </a:r>
            <a:r>
              <a:rPr lang="en-US" altLang="en-US" sz="1600" dirty="0" err="1">
                <a:solidFill>
                  <a:srgbClr val="002060"/>
                </a:solidFill>
              </a:rPr>
              <a:t>psychologique</a:t>
            </a:r>
            <a:r>
              <a:rPr lang="en-US" altLang="en-US" sz="1600" dirty="0">
                <a:solidFill>
                  <a:srgbClr val="002060"/>
                </a:solidFill>
              </a:rPr>
              <a:t> </a:t>
            </a:r>
            <a:r>
              <a:rPr lang="en-US" altLang="en-US" sz="1600" dirty="0" err="1">
                <a:solidFill>
                  <a:srgbClr val="002060"/>
                </a:solidFill>
              </a:rPr>
              <a:t>sont</a:t>
            </a:r>
            <a:r>
              <a:rPr lang="en-US" altLang="en-US" sz="1600" dirty="0">
                <a:solidFill>
                  <a:srgbClr val="002060"/>
                </a:solidFill>
              </a:rPr>
              <a:t> </a:t>
            </a:r>
            <a:r>
              <a:rPr lang="en-US" altLang="en-US" sz="1600" dirty="0" err="1">
                <a:solidFill>
                  <a:srgbClr val="002060"/>
                </a:solidFill>
              </a:rPr>
              <a:t>orientées</a:t>
            </a:r>
            <a:r>
              <a:rPr lang="en-US" altLang="en-US" sz="1600" dirty="0">
                <a:solidFill>
                  <a:srgbClr val="002060"/>
                </a:solidFill>
              </a:rPr>
              <a:t> </a:t>
            </a:r>
            <a:r>
              <a:rPr lang="en-US" altLang="en-US" sz="1600" dirty="0" err="1">
                <a:solidFill>
                  <a:srgbClr val="002060"/>
                </a:solidFill>
              </a:rPr>
              <a:t>vers</a:t>
            </a:r>
            <a:r>
              <a:rPr lang="en-US" altLang="en-US" sz="1600" dirty="0">
                <a:solidFill>
                  <a:srgbClr val="002060"/>
                </a:solidFill>
              </a:rPr>
              <a:t> les services </a:t>
            </a:r>
            <a:r>
              <a:rPr lang="en-US" altLang="en-US" sz="1600" dirty="0" err="1">
                <a:solidFill>
                  <a:srgbClr val="002060"/>
                </a:solidFill>
              </a:rPr>
              <a:t>spécialisés</a:t>
            </a:r>
            <a:r>
              <a:rPr lang="en-US" altLang="en-US" sz="1600" dirty="0">
                <a:solidFill>
                  <a:srgbClr val="002060"/>
                </a:solidFill>
              </a:rPr>
              <a:t> </a:t>
            </a:r>
            <a:r>
              <a:rPr lang="en-US" altLang="en-US" sz="1600" dirty="0" err="1">
                <a:solidFill>
                  <a:srgbClr val="002060"/>
                </a:solidFill>
              </a:rPr>
              <a:t>compétents</a:t>
            </a:r>
            <a:r>
              <a:rPr lang="en-US" altLang="en-US" sz="1600" dirty="0">
                <a:solidFill>
                  <a:srgbClr val="002060"/>
                </a:solidFill>
              </a:rPr>
              <a:t>.</a:t>
            </a:r>
          </a:p>
          <a:p>
            <a:pPr lvl="1">
              <a:spcBef>
                <a:spcPts val="0"/>
              </a:spcBef>
              <a:spcAft>
                <a:spcPts val="600"/>
              </a:spcAft>
              <a:buFont typeface="Arial" panose="020B0604020202020204" pitchFamily="34" charset="0"/>
              <a:buChar char="−"/>
            </a:pPr>
            <a:r>
              <a:rPr lang="en-US" altLang="en-US" sz="1600" dirty="0">
                <a:solidFill>
                  <a:srgbClr val="002060"/>
                </a:solidFill>
              </a:rPr>
              <a:t>Aide </a:t>
            </a:r>
            <a:r>
              <a:rPr lang="en-US" altLang="en-US" sz="1600" dirty="0" err="1">
                <a:solidFill>
                  <a:srgbClr val="002060"/>
                </a:solidFill>
              </a:rPr>
              <a:t>l’équipe</a:t>
            </a:r>
            <a:r>
              <a:rPr lang="en-US" altLang="en-US" sz="1600" dirty="0">
                <a:solidFill>
                  <a:srgbClr val="002060"/>
                </a:solidFill>
              </a:rPr>
              <a:t> à </a:t>
            </a:r>
            <a:r>
              <a:rPr lang="en-US" altLang="en-US" sz="1600" dirty="0" err="1">
                <a:solidFill>
                  <a:srgbClr val="002060"/>
                </a:solidFill>
              </a:rPr>
              <a:t>comprendre</a:t>
            </a:r>
            <a:r>
              <a:rPr lang="en-US" altLang="en-US" sz="1600" dirty="0">
                <a:solidFill>
                  <a:srgbClr val="002060"/>
                </a:solidFill>
              </a:rPr>
              <a:t> et à dialoguer avec les </a:t>
            </a:r>
            <a:r>
              <a:rPr lang="en-US" altLang="en-US" sz="1600" dirty="0" err="1">
                <a:solidFill>
                  <a:srgbClr val="002060"/>
                </a:solidFill>
              </a:rPr>
              <a:t>personnes</a:t>
            </a:r>
            <a:r>
              <a:rPr lang="en-US" altLang="en-US" sz="1600" dirty="0">
                <a:solidFill>
                  <a:srgbClr val="002060"/>
                </a:solidFill>
              </a:rPr>
              <a:t>/</a:t>
            </a:r>
            <a:r>
              <a:rPr lang="en-US" altLang="en-US" sz="1600" dirty="0" err="1">
                <a:solidFill>
                  <a:srgbClr val="002060"/>
                </a:solidFill>
              </a:rPr>
              <a:t>familles</a:t>
            </a:r>
            <a:r>
              <a:rPr lang="en-US" altLang="en-US" sz="1600" dirty="0">
                <a:solidFill>
                  <a:srgbClr val="002060"/>
                </a:solidFill>
              </a:rPr>
              <a:t> qui </a:t>
            </a:r>
            <a:r>
              <a:rPr lang="en-US" altLang="en-US" sz="1600" dirty="0" err="1">
                <a:solidFill>
                  <a:srgbClr val="002060"/>
                </a:solidFill>
              </a:rPr>
              <a:t>résistent</a:t>
            </a:r>
            <a:r>
              <a:rPr lang="en-US" altLang="en-US" sz="1600" dirty="0">
                <a:solidFill>
                  <a:srgbClr val="002060"/>
                </a:solidFill>
              </a:rPr>
              <a:t> </a:t>
            </a:r>
            <a:r>
              <a:rPr lang="en-US" altLang="en-US" sz="1600" dirty="0" err="1">
                <a:solidFill>
                  <a:srgbClr val="002060"/>
                </a:solidFill>
              </a:rPr>
              <a:t>ou</a:t>
            </a:r>
            <a:r>
              <a:rPr lang="en-US" altLang="en-US" sz="1600" dirty="0">
                <a:solidFill>
                  <a:srgbClr val="002060"/>
                </a:solidFill>
              </a:rPr>
              <a:t> </a:t>
            </a:r>
            <a:r>
              <a:rPr lang="en-US" altLang="en-US" sz="1600" dirty="0" err="1">
                <a:solidFill>
                  <a:srgbClr val="002060"/>
                </a:solidFill>
              </a:rPr>
              <a:t>s’opposent</a:t>
            </a:r>
            <a:r>
              <a:rPr lang="en-US" altLang="en-US" sz="1600" dirty="0">
                <a:solidFill>
                  <a:srgbClr val="002060"/>
                </a:solidFill>
              </a:rPr>
              <a:t> aux interventions de </a:t>
            </a:r>
            <a:r>
              <a:rPr lang="en-US" altLang="en-US" sz="1600" dirty="0" err="1">
                <a:solidFill>
                  <a:srgbClr val="002060"/>
                </a:solidFill>
              </a:rPr>
              <a:t>l’EIR</a:t>
            </a:r>
            <a:r>
              <a:rPr lang="en-US" altLang="en-US" sz="1600" dirty="0">
                <a:solidFill>
                  <a:srgbClr val="002060"/>
                </a:solidFill>
              </a:rPr>
              <a:t>.</a:t>
            </a:r>
          </a:p>
          <a:p>
            <a:pPr>
              <a:spcBef>
                <a:spcPts val="0"/>
              </a:spcBef>
              <a:spcAft>
                <a:spcPts val="600"/>
              </a:spcAft>
              <a:buFont typeface="Arial" panose="020B0604020202020204" pitchFamily="34" charset="0"/>
              <a:buChar char="•"/>
            </a:pPr>
            <a:r>
              <a:rPr lang="en-US" altLang="en-US" sz="1800" dirty="0" err="1">
                <a:solidFill>
                  <a:srgbClr val="002060"/>
                </a:solidFill>
              </a:rPr>
              <a:t>L’expert</a:t>
            </a:r>
            <a:r>
              <a:rPr lang="en-US" altLang="en-US" sz="1800" dirty="0">
                <a:solidFill>
                  <a:srgbClr val="002060"/>
                </a:solidFill>
              </a:rPr>
              <a:t> en </a:t>
            </a:r>
            <a:r>
              <a:rPr lang="en-US" altLang="en-US" sz="1800" dirty="0" err="1">
                <a:solidFill>
                  <a:srgbClr val="002060"/>
                </a:solidFill>
              </a:rPr>
              <a:t>prise</a:t>
            </a:r>
            <a:r>
              <a:rPr lang="en-US" altLang="en-US" sz="1800" dirty="0">
                <a:solidFill>
                  <a:srgbClr val="002060"/>
                </a:solidFill>
              </a:rPr>
              <a:t> en charge </a:t>
            </a:r>
            <a:r>
              <a:rPr lang="en-US" altLang="en-US" sz="1800" dirty="0" err="1">
                <a:solidFill>
                  <a:srgbClr val="002060"/>
                </a:solidFill>
              </a:rPr>
              <a:t>psychosociale</a:t>
            </a:r>
            <a:r>
              <a:rPr lang="en-US" altLang="en-US" sz="1800" dirty="0">
                <a:solidFill>
                  <a:srgbClr val="002060"/>
                </a:solidFill>
              </a:rPr>
              <a:t> </a:t>
            </a:r>
            <a:r>
              <a:rPr lang="en-US" altLang="en-US" sz="1800" dirty="0" err="1">
                <a:solidFill>
                  <a:srgbClr val="002060"/>
                </a:solidFill>
              </a:rPr>
              <a:t>veille</a:t>
            </a:r>
            <a:r>
              <a:rPr lang="en-US" altLang="en-US" sz="1800" dirty="0">
                <a:solidFill>
                  <a:srgbClr val="002060"/>
                </a:solidFill>
              </a:rPr>
              <a:t> </a:t>
            </a:r>
            <a:r>
              <a:rPr lang="en-US" altLang="en-US" sz="1800" dirty="0" err="1">
                <a:solidFill>
                  <a:srgbClr val="002060"/>
                </a:solidFill>
              </a:rPr>
              <a:t>sur</a:t>
            </a:r>
            <a:r>
              <a:rPr lang="en-US" altLang="en-US" sz="1800" dirty="0">
                <a:solidFill>
                  <a:srgbClr val="002060"/>
                </a:solidFill>
              </a:rPr>
              <a:t> </a:t>
            </a:r>
            <a:r>
              <a:rPr lang="en-US" altLang="en-US" sz="1800" dirty="0" err="1">
                <a:solidFill>
                  <a:srgbClr val="002060"/>
                </a:solidFill>
              </a:rPr>
              <a:t>l’état</a:t>
            </a:r>
            <a:r>
              <a:rPr lang="en-US" altLang="en-US" sz="1800" dirty="0">
                <a:solidFill>
                  <a:srgbClr val="002060"/>
                </a:solidFill>
              </a:rPr>
              <a:t> </a:t>
            </a:r>
            <a:r>
              <a:rPr lang="en-US" altLang="en-US" sz="1800" dirty="0" err="1">
                <a:solidFill>
                  <a:srgbClr val="002060"/>
                </a:solidFill>
              </a:rPr>
              <a:t>psychologique</a:t>
            </a:r>
            <a:r>
              <a:rPr lang="en-US" altLang="en-US" sz="1800" dirty="0">
                <a:solidFill>
                  <a:srgbClr val="002060"/>
                </a:solidFill>
              </a:rPr>
              <a:t> des </a:t>
            </a:r>
            <a:r>
              <a:rPr lang="en-US" altLang="en-US" sz="1800" dirty="0" err="1">
                <a:solidFill>
                  <a:srgbClr val="002060"/>
                </a:solidFill>
              </a:rPr>
              <a:t>membres</a:t>
            </a:r>
            <a:r>
              <a:rPr lang="en-US" altLang="en-US" sz="1800" dirty="0">
                <a:solidFill>
                  <a:srgbClr val="002060"/>
                </a:solidFill>
              </a:rPr>
              <a:t> de son </a:t>
            </a:r>
            <a:r>
              <a:rPr lang="en-US" altLang="en-US" sz="1800" dirty="0" err="1">
                <a:solidFill>
                  <a:srgbClr val="002060"/>
                </a:solidFill>
              </a:rPr>
              <a:t>équipe</a:t>
            </a:r>
            <a:r>
              <a:rPr lang="en-US" altLang="en-US" sz="1800" dirty="0">
                <a:solidFill>
                  <a:srgbClr val="002060"/>
                </a:solidFill>
              </a:rPr>
              <a:t>. Elle/</a:t>
            </a:r>
            <a:r>
              <a:rPr lang="en-US" altLang="en-US" sz="1800" dirty="0" err="1">
                <a:solidFill>
                  <a:srgbClr val="002060"/>
                </a:solidFill>
              </a:rPr>
              <a:t>il</a:t>
            </a:r>
            <a:r>
              <a:rPr lang="en-US" altLang="en-US" sz="1800" dirty="0">
                <a:solidFill>
                  <a:srgbClr val="002060"/>
                </a:solidFill>
              </a:rPr>
              <a:t> </a:t>
            </a:r>
            <a:r>
              <a:rPr lang="en-US" altLang="en-US" sz="1800" dirty="0" err="1">
                <a:solidFill>
                  <a:srgbClr val="002060"/>
                </a:solidFill>
              </a:rPr>
              <a:t>peut</a:t>
            </a:r>
            <a:r>
              <a:rPr lang="en-US" altLang="en-US" sz="1800" dirty="0">
                <a:solidFill>
                  <a:srgbClr val="002060"/>
                </a:solidFill>
              </a:rPr>
              <a:t> </a:t>
            </a:r>
            <a:r>
              <a:rPr lang="en-US" altLang="en-US" sz="1800" dirty="0" err="1">
                <a:solidFill>
                  <a:srgbClr val="002060"/>
                </a:solidFill>
              </a:rPr>
              <a:t>leur</a:t>
            </a:r>
            <a:r>
              <a:rPr lang="en-US" altLang="en-US" sz="1800" dirty="0">
                <a:solidFill>
                  <a:srgbClr val="002060"/>
                </a:solidFill>
              </a:rPr>
              <a:t> </a:t>
            </a:r>
            <a:r>
              <a:rPr lang="en-US" altLang="en-US" sz="1800" dirty="0" err="1">
                <a:solidFill>
                  <a:srgbClr val="002060"/>
                </a:solidFill>
              </a:rPr>
              <a:t>apporter</a:t>
            </a:r>
            <a:r>
              <a:rPr lang="en-US" altLang="en-US" sz="1800" dirty="0">
                <a:solidFill>
                  <a:srgbClr val="002060"/>
                </a:solidFill>
              </a:rPr>
              <a:t> son </a:t>
            </a:r>
            <a:r>
              <a:rPr lang="en-US" altLang="en-US" sz="1800" dirty="0" err="1">
                <a:solidFill>
                  <a:srgbClr val="002060"/>
                </a:solidFill>
              </a:rPr>
              <a:t>soutien</a:t>
            </a:r>
            <a:r>
              <a:rPr lang="en-US" altLang="en-US" sz="1800" dirty="0">
                <a:solidFill>
                  <a:srgbClr val="002060"/>
                </a:solidFill>
              </a:rPr>
              <a:t> et/</a:t>
            </a:r>
            <a:r>
              <a:rPr lang="en-US" altLang="en-US" sz="1800" dirty="0" err="1">
                <a:solidFill>
                  <a:srgbClr val="002060"/>
                </a:solidFill>
              </a:rPr>
              <a:t>ou</a:t>
            </a:r>
            <a:r>
              <a:rPr lang="en-US" altLang="en-US" sz="1800" dirty="0">
                <a:solidFill>
                  <a:srgbClr val="002060"/>
                </a:solidFill>
              </a:rPr>
              <a:t> les </a:t>
            </a:r>
            <a:r>
              <a:rPr lang="en-US" altLang="en-US" sz="1800" dirty="0" err="1">
                <a:solidFill>
                  <a:srgbClr val="002060"/>
                </a:solidFill>
              </a:rPr>
              <a:t>orienter</a:t>
            </a:r>
            <a:r>
              <a:rPr lang="en-US" altLang="en-US" sz="1800" dirty="0">
                <a:solidFill>
                  <a:srgbClr val="002060"/>
                </a:solidFill>
              </a:rPr>
              <a:t> </a:t>
            </a:r>
            <a:r>
              <a:rPr lang="en-US" altLang="en-US" sz="1800" dirty="0" err="1">
                <a:solidFill>
                  <a:srgbClr val="002060"/>
                </a:solidFill>
              </a:rPr>
              <a:t>vers</a:t>
            </a:r>
            <a:r>
              <a:rPr lang="en-US" altLang="en-US" sz="1800" dirty="0">
                <a:solidFill>
                  <a:srgbClr val="002060"/>
                </a:solidFill>
              </a:rPr>
              <a:t> des services </a:t>
            </a:r>
            <a:r>
              <a:rPr lang="en-US" altLang="en-US" sz="1800" dirty="0" err="1">
                <a:solidFill>
                  <a:srgbClr val="002060"/>
                </a:solidFill>
              </a:rPr>
              <a:t>spécialisés</a:t>
            </a:r>
            <a:r>
              <a:rPr lang="en-US" altLang="en-US" sz="1800" dirty="0">
                <a:solidFill>
                  <a:srgbClr val="002060"/>
                </a:solidFill>
              </a:rPr>
              <a:t> </a:t>
            </a:r>
            <a:r>
              <a:rPr lang="en-US" altLang="en-US" sz="1800" dirty="0" err="1">
                <a:solidFill>
                  <a:srgbClr val="002060"/>
                </a:solidFill>
              </a:rPr>
              <a:t>compétents</a:t>
            </a:r>
            <a:r>
              <a:rPr lang="en-US" altLang="en-US" sz="1800" dirty="0">
                <a:solidFill>
                  <a:srgbClr val="002060"/>
                </a:solidFill>
              </a:rPr>
              <a:t> en </a:t>
            </a:r>
            <a:r>
              <a:rPr lang="en-US" altLang="en-US" sz="1800" dirty="0" err="1">
                <a:solidFill>
                  <a:srgbClr val="002060"/>
                </a:solidFill>
              </a:rPr>
              <a:t>cas</a:t>
            </a:r>
            <a:r>
              <a:rPr lang="en-US" altLang="en-US" sz="1800" dirty="0">
                <a:solidFill>
                  <a:srgbClr val="002060"/>
                </a:solidFill>
              </a:rPr>
              <a:t> de </a:t>
            </a:r>
            <a:r>
              <a:rPr lang="en-US" altLang="en-US" sz="1800" dirty="0" err="1">
                <a:solidFill>
                  <a:srgbClr val="002060"/>
                </a:solidFill>
              </a:rPr>
              <a:t>besoin</a:t>
            </a:r>
            <a:r>
              <a:rPr lang="en-US" altLang="en-US" sz="1800" dirty="0">
                <a:solidFill>
                  <a:srgbClr val="002060"/>
                </a:solidFill>
              </a:rPr>
              <a:t>.</a:t>
            </a:r>
            <a:endParaRPr lang="en-GB" alt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fr-FR" sz="3600" b="1" dirty="0">
                <a:solidFill>
                  <a:srgbClr val="002060"/>
                </a:solidFill>
              </a:rPr>
              <a:t>L’Expert en matières dangereuses de l’EIR </a:t>
            </a:r>
            <a:endParaRPr lang="en-GB" sz="3600" b="1" dirty="0">
              <a:solidFill>
                <a:srgbClr val="002060"/>
              </a:solidFill>
            </a:endParaRPr>
          </a:p>
        </p:txBody>
      </p:sp>
      <p:sp>
        <p:nvSpPr>
          <p:cNvPr id="4" name="Content Placeholder 3"/>
          <p:cNvSpPr>
            <a:spLocks noGrp="1"/>
          </p:cNvSpPr>
          <p:nvPr>
            <p:ph idx="1"/>
          </p:nvPr>
        </p:nvSpPr>
        <p:spPr>
          <a:xfrm>
            <a:off x="467544" y="1268760"/>
            <a:ext cx="8229600" cy="4525963"/>
          </a:xfrm>
        </p:spPr>
        <p:txBody>
          <a:bodyPr/>
          <a:lstStyle/>
          <a:p>
            <a:r>
              <a:rPr lang="en-US" sz="2400" dirty="0" err="1"/>
              <a:t>Fournit</a:t>
            </a:r>
            <a:r>
              <a:rPr lang="en-US" sz="2400" dirty="0"/>
              <a:t> </a:t>
            </a:r>
            <a:r>
              <a:rPr lang="en-US" sz="2400" dirty="0" err="1"/>
              <a:t>une</a:t>
            </a:r>
            <a:r>
              <a:rPr lang="en-US" sz="2400" dirty="0"/>
              <a:t> expertise en la </a:t>
            </a:r>
            <a:r>
              <a:rPr lang="en-US" sz="2400" dirty="0" err="1"/>
              <a:t>matière</a:t>
            </a:r>
            <a:r>
              <a:rPr lang="en-US" sz="2400" dirty="0"/>
              <a:t> </a:t>
            </a:r>
            <a:r>
              <a:rPr lang="en-US" sz="2400" dirty="0" err="1"/>
              <a:t>lors</a:t>
            </a:r>
            <a:r>
              <a:rPr lang="en-US" sz="2400" dirty="0"/>
              <a:t> </a:t>
            </a:r>
            <a:r>
              <a:rPr lang="en-US" sz="2400" dirty="0" err="1"/>
              <a:t>d’une</a:t>
            </a:r>
            <a:r>
              <a:rPr lang="en-US" sz="2400" dirty="0"/>
              <a:t> situation </a:t>
            </a:r>
            <a:r>
              <a:rPr lang="en-US" sz="2400" dirty="0" err="1"/>
              <a:t>d’urgence</a:t>
            </a:r>
            <a:r>
              <a:rPr lang="en-US" sz="2400" dirty="0"/>
              <a:t> </a:t>
            </a:r>
            <a:r>
              <a:rPr lang="en-US" sz="2400" dirty="0" err="1"/>
              <a:t>causée</a:t>
            </a:r>
            <a:r>
              <a:rPr lang="en-US" sz="2400" dirty="0"/>
              <a:t> par </a:t>
            </a:r>
            <a:r>
              <a:rPr lang="en-US" sz="2400" dirty="0" err="1"/>
              <a:t>une</a:t>
            </a:r>
            <a:r>
              <a:rPr lang="en-US" sz="2400" dirty="0"/>
              <a:t> substance </a:t>
            </a:r>
            <a:r>
              <a:rPr lang="en-US" sz="2400" dirty="0" err="1"/>
              <a:t>chimique</a:t>
            </a:r>
            <a:r>
              <a:rPr lang="en-US" sz="2400" dirty="0"/>
              <a:t> </a:t>
            </a:r>
            <a:r>
              <a:rPr lang="en-US" sz="2400" dirty="0" err="1"/>
              <a:t>ou</a:t>
            </a:r>
            <a:r>
              <a:rPr lang="en-US" sz="2400" dirty="0"/>
              <a:t> </a:t>
            </a:r>
            <a:r>
              <a:rPr lang="en-US" sz="2400" dirty="0" err="1"/>
              <a:t>toute</a:t>
            </a:r>
            <a:r>
              <a:rPr lang="en-US" sz="2400" dirty="0"/>
              <a:t> </a:t>
            </a:r>
            <a:r>
              <a:rPr lang="en-US" sz="2400" dirty="0" err="1"/>
              <a:t>autre</a:t>
            </a:r>
            <a:r>
              <a:rPr lang="en-US" sz="2400" dirty="0"/>
              <a:t> substance </a:t>
            </a:r>
            <a:r>
              <a:rPr lang="en-US" sz="2400" dirty="0" err="1"/>
              <a:t>dangereuse</a:t>
            </a:r>
            <a:r>
              <a:rPr lang="en-US" sz="2400" dirty="0"/>
              <a:t>.</a:t>
            </a:r>
          </a:p>
          <a:p>
            <a:r>
              <a:rPr lang="en-US" sz="2400" dirty="0" err="1"/>
              <a:t>Fournit</a:t>
            </a:r>
            <a:r>
              <a:rPr lang="en-US" sz="2400" dirty="0"/>
              <a:t> </a:t>
            </a:r>
            <a:r>
              <a:rPr lang="en-US" sz="2400" dirty="0" err="1"/>
              <a:t>une</a:t>
            </a:r>
            <a:r>
              <a:rPr lang="en-US" sz="2400" dirty="0"/>
              <a:t> estimation </a:t>
            </a:r>
            <a:r>
              <a:rPr lang="en-US" sz="2400" dirty="0" err="1"/>
              <a:t>immédiat</a:t>
            </a:r>
            <a:r>
              <a:rPr lang="en-US" sz="2400" dirty="0"/>
              <a:t> de </a:t>
            </a:r>
            <a:r>
              <a:rPr lang="en-US" sz="2400" dirty="0" err="1"/>
              <a:t>l’impact</a:t>
            </a:r>
            <a:r>
              <a:rPr lang="en-US" sz="2400" dirty="0"/>
              <a:t> </a:t>
            </a:r>
            <a:r>
              <a:rPr lang="en-US" sz="2400" dirty="0" err="1"/>
              <a:t>dangereux</a:t>
            </a:r>
            <a:r>
              <a:rPr lang="en-US" sz="2400" dirty="0"/>
              <a:t> </a:t>
            </a:r>
            <a:r>
              <a:rPr lang="en-US" sz="2400" dirty="0" err="1"/>
              <a:t>que</a:t>
            </a:r>
            <a:r>
              <a:rPr lang="en-US" sz="2400" dirty="0"/>
              <a:t> la substance </a:t>
            </a:r>
            <a:r>
              <a:rPr lang="en-US" sz="2400" dirty="0" err="1"/>
              <a:t>peut</a:t>
            </a:r>
            <a:r>
              <a:rPr lang="en-US" sz="2400" dirty="0"/>
              <a:t> </a:t>
            </a:r>
            <a:r>
              <a:rPr lang="en-US" sz="2400" dirty="0" err="1"/>
              <a:t>avoir</a:t>
            </a:r>
            <a:r>
              <a:rPr lang="en-US" sz="2400" dirty="0"/>
              <a:t> </a:t>
            </a:r>
            <a:r>
              <a:rPr lang="en-US" sz="2400" dirty="0" err="1"/>
              <a:t>sur</a:t>
            </a:r>
            <a:r>
              <a:rPr lang="en-US" sz="2400" dirty="0"/>
              <a:t> la zone </a:t>
            </a:r>
            <a:r>
              <a:rPr lang="en-US" sz="2400" dirty="0" err="1"/>
              <a:t>environnante</a:t>
            </a:r>
            <a:r>
              <a:rPr lang="en-US" sz="2400" dirty="0"/>
              <a:t> et  </a:t>
            </a:r>
            <a:r>
              <a:rPr lang="en-US" sz="2400" dirty="0" err="1"/>
              <a:t>permet</a:t>
            </a:r>
            <a:r>
              <a:rPr lang="en-US" sz="2400" dirty="0"/>
              <a:t> au public de se </a:t>
            </a:r>
            <a:r>
              <a:rPr lang="en-US" sz="2400" dirty="0" err="1"/>
              <a:t>protéger</a:t>
            </a:r>
            <a:r>
              <a:rPr lang="en-US" sz="2400" dirty="0"/>
              <a:t> (ex: </a:t>
            </a:r>
            <a:r>
              <a:rPr lang="en-US" sz="2400" dirty="0" err="1"/>
              <a:t>évacuation</a:t>
            </a:r>
            <a:r>
              <a:rPr lang="en-US" sz="2400" dirty="0"/>
              <a:t>, </a:t>
            </a:r>
            <a:r>
              <a:rPr lang="en-US" sz="2400" dirty="0" err="1"/>
              <a:t>quarantaine</a:t>
            </a:r>
            <a:r>
              <a:rPr lang="en-US" sz="2400" dirty="0"/>
              <a:t>, etc.)</a:t>
            </a:r>
            <a:endParaRPr lang="en-US" sz="2400" dirty="0">
              <a:solidFill>
                <a:srgbClr val="FF0000"/>
              </a:solidFill>
            </a:endParaRPr>
          </a:p>
          <a:p>
            <a:r>
              <a:rPr lang="en-US" sz="2400" dirty="0" err="1"/>
              <a:t>S’assure</a:t>
            </a:r>
            <a:r>
              <a:rPr lang="en-US" sz="2400" dirty="0"/>
              <a:t> </a:t>
            </a:r>
            <a:r>
              <a:rPr lang="en-US" sz="2400" dirty="0" err="1"/>
              <a:t>que</a:t>
            </a:r>
            <a:r>
              <a:rPr lang="en-US" sz="2400" dirty="0"/>
              <a:t> les </a:t>
            </a:r>
            <a:r>
              <a:rPr lang="en-US" sz="2400" dirty="0" err="1"/>
              <a:t>matière</a:t>
            </a:r>
            <a:r>
              <a:rPr lang="en-US" sz="2400" dirty="0"/>
              <a:t> </a:t>
            </a:r>
            <a:r>
              <a:rPr lang="en-US" sz="2400" dirty="0" err="1"/>
              <a:t>dangereuses</a:t>
            </a:r>
            <a:r>
              <a:rPr lang="en-US" sz="2400" dirty="0"/>
              <a:t> </a:t>
            </a:r>
            <a:r>
              <a:rPr lang="en-US" sz="2400" dirty="0" err="1"/>
              <a:t>sont</a:t>
            </a:r>
            <a:r>
              <a:rPr lang="en-US" sz="2400" dirty="0"/>
              <a:t> </a:t>
            </a:r>
            <a:r>
              <a:rPr lang="en-US" sz="2400" dirty="0" err="1"/>
              <a:t>éliminées</a:t>
            </a:r>
            <a:r>
              <a:rPr lang="en-US" sz="2400" dirty="0"/>
              <a:t> tout en </a:t>
            </a:r>
            <a:r>
              <a:rPr lang="en-US" sz="2400" dirty="0" err="1"/>
              <a:t>maintenant</a:t>
            </a:r>
            <a:r>
              <a:rPr lang="en-US" sz="2400" dirty="0"/>
              <a:t> la </a:t>
            </a:r>
            <a:r>
              <a:rPr lang="en-US" sz="2400" dirty="0" err="1"/>
              <a:t>sécurité</a:t>
            </a:r>
            <a:r>
              <a:rPr lang="en-US" sz="2400" dirty="0"/>
              <a:t> de la </a:t>
            </a:r>
            <a:r>
              <a:rPr lang="en-US" sz="2400" dirty="0" err="1"/>
              <a:t>communauté</a:t>
            </a:r>
            <a:r>
              <a:rPr lang="en-US" sz="2400" dirty="0"/>
              <a:t> et des environs.</a:t>
            </a:r>
          </a:p>
        </p:txBody>
      </p:sp>
    </p:spTree>
    <p:extLst>
      <p:ext uri="{BB962C8B-B14F-4D97-AF65-F5344CB8AC3E}">
        <p14:creationId xmlns:p14="http://schemas.microsoft.com/office/powerpoint/2010/main" val="1410805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67544" y="188640"/>
            <a:ext cx="8229600" cy="1143000"/>
          </a:xfrm>
        </p:spPr>
        <p:txBody>
          <a:bodyPr/>
          <a:lstStyle/>
          <a:p>
            <a:r>
              <a:rPr lang="fr-FR" sz="3600" b="1" dirty="0">
                <a:solidFill>
                  <a:srgbClr val="002060"/>
                </a:solidFill>
              </a:rPr>
              <a:t>Le vétérinaire de l’EIR</a:t>
            </a:r>
            <a:endParaRPr lang="en-GB" sz="3600" b="1" dirty="0">
              <a:solidFill>
                <a:srgbClr val="002060"/>
              </a:solidFill>
            </a:endParaRPr>
          </a:p>
        </p:txBody>
      </p:sp>
      <p:sp>
        <p:nvSpPr>
          <p:cNvPr id="5" name="Content Placeholder 3"/>
          <p:cNvSpPr>
            <a:spLocks noGrp="1"/>
          </p:cNvSpPr>
          <p:nvPr>
            <p:ph idx="1"/>
          </p:nvPr>
        </p:nvSpPr>
        <p:spPr>
          <a:xfrm>
            <a:off x="467544" y="1340768"/>
            <a:ext cx="8229600" cy="4525963"/>
          </a:xfrm>
        </p:spPr>
        <p:txBody>
          <a:bodyPr/>
          <a:lstStyle/>
          <a:p>
            <a:r>
              <a:rPr lang="en-GB" sz="2400" dirty="0" err="1"/>
              <a:t>Fournit</a:t>
            </a:r>
            <a:r>
              <a:rPr lang="en-GB" sz="2400" dirty="0"/>
              <a:t> </a:t>
            </a:r>
            <a:r>
              <a:rPr lang="en-GB" sz="2400" dirty="0" err="1"/>
              <a:t>une</a:t>
            </a:r>
            <a:r>
              <a:rPr lang="en-GB" sz="2400" dirty="0"/>
              <a:t> expertise en </a:t>
            </a:r>
            <a:r>
              <a:rPr lang="en-GB" sz="2400" dirty="0" err="1"/>
              <a:t>matière</a:t>
            </a:r>
            <a:r>
              <a:rPr lang="en-GB" sz="2400" dirty="0"/>
              <a:t> de santé </a:t>
            </a:r>
            <a:r>
              <a:rPr lang="en-GB" sz="2400" dirty="0" err="1"/>
              <a:t>animale</a:t>
            </a:r>
            <a:r>
              <a:rPr lang="en-GB" sz="2400" dirty="0"/>
              <a:t> et </a:t>
            </a:r>
            <a:r>
              <a:rPr lang="en-GB" sz="2400" dirty="0" err="1"/>
              <a:t>d’interactions</a:t>
            </a:r>
            <a:r>
              <a:rPr lang="en-GB" sz="2400" dirty="0"/>
              <a:t> entre </a:t>
            </a:r>
            <a:r>
              <a:rPr lang="en-GB" sz="2400" dirty="0" err="1"/>
              <a:t>l’être</a:t>
            </a:r>
            <a:r>
              <a:rPr lang="en-GB" sz="2400" dirty="0"/>
              <a:t> </a:t>
            </a:r>
            <a:r>
              <a:rPr lang="en-GB" sz="2400" dirty="0" err="1"/>
              <a:t>humain</a:t>
            </a:r>
            <a:r>
              <a:rPr lang="en-GB" sz="2400" dirty="0"/>
              <a:t> et </a:t>
            </a:r>
            <a:r>
              <a:rPr lang="en-GB" sz="2400" dirty="0" err="1"/>
              <a:t>l’animal</a:t>
            </a:r>
            <a:r>
              <a:rPr lang="en-GB" sz="2400" dirty="0"/>
              <a:t> </a:t>
            </a:r>
            <a:r>
              <a:rPr lang="en-GB" sz="2400" dirty="0" err="1"/>
              <a:t>lors</a:t>
            </a:r>
            <a:r>
              <a:rPr lang="en-GB" sz="2400" dirty="0"/>
              <a:t> </a:t>
            </a:r>
            <a:r>
              <a:rPr lang="en-GB" sz="2400" dirty="0" err="1"/>
              <a:t>d'une</a:t>
            </a:r>
            <a:r>
              <a:rPr lang="en-GB" sz="2400" dirty="0"/>
              <a:t> </a:t>
            </a:r>
            <a:r>
              <a:rPr lang="en-GB" sz="2400" dirty="0" err="1"/>
              <a:t>épidémie</a:t>
            </a:r>
            <a:r>
              <a:rPr lang="en-GB" sz="2400" dirty="0"/>
              <a:t> </a:t>
            </a:r>
            <a:r>
              <a:rPr lang="en-GB" sz="2400" dirty="0" err="1"/>
              <a:t>zoonotique</a:t>
            </a:r>
            <a:r>
              <a:rPr lang="en-GB" sz="2400" dirty="0"/>
              <a:t>.</a:t>
            </a:r>
            <a:endParaRPr lang="en-US" sz="2400" dirty="0"/>
          </a:p>
          <a:p>
            <a:r>
              <a:rPr lang="en-US" sz="2400" dirty="0" err="1"/>
              <a:t>Essaie</a:t>
            </a:r>
            <a:r>
              <a:rPr lang="en-US" sz="2400" dirty="0"/>
              <a:t> </a:t>
            </a:r>
            <a:r>
              <a:rPr lang="en-US" sz="2400" dirty="0" err="1"/>
              <a:t>d’identifier</a:t>
            </a:r>
            <a:r>
              <a:rPr lang="en-US" sz="2400" dirty="0"/>
              <a:t> le point de </a:t>
            </a:r>
            <a:r>
              <a:rPr lang="en-US" sz="2400" dirty="0" err="1"/>
              <a:t>départ</a:t>
            </a:r>
            <a:r>
              <a:rPr lang="en-US" sz="2400" dirty="0"/>
              <a:t> de </a:t>
            </a:r>
            <a:r>
              <a:rPr lang="en-US" sz="2400" dirty="0" err="1"/>
              <a:t>l’infection</a:t>
            </a:r>
            <a:r>
              <a:rPr lang="en-US" sz="2400" dirty="0"/>
              <a:t> </a:t>
            </a:r>
            <a:r>
              <a:rPr lang="en-US" sz="2400" dirty="0" err="1"/>
              <a:t>lors</a:t>
            </a:r>
            <a:r>
              <a:rPr lang="en-US" sz="2400" dirty="0"/>
              <a:t> </a:t>
            </a:r>
            <a:r>
              <a:rPr lang="en-US" sz="2400" dirty="0" err="1"/>
              <a:t>d’une</a:t>
            </a:r>
            <a:r>
              <a:rPr lang="en-US" sz="2400" dirty="0"/>
              <a:t> </a:t>
            </a:r>
            <a:r>
              <a:rPr lang="en-US" sz="2400" dirty="0" err="1"/>
              <a:t>épidémie</a:t>
            </a:r>
            <a:r>
              <a:rPr lang="en-US" sz="2400" dirty="0"/>
              <a:t> </a:t>
            </a:r>
            <a:r>
              <a:rPr lang="en-US" sz="2400" dirty="0" err="1"/>
              <a:t>zoonotique</a:t>
            </a:r>
            <a:r>
              <a:rPr lang="en-US" sz="2400" dirty="0"/>
              <a:t>, qui </a:t>
            </a:r>
            <a:r>
              <a:rPr lang="en-US" sz="2400" dirty="0" err="1"/>
              <a:t>permettra</a:t>
            </a:r>
            <a:r>
              <a:rPr lang="en-US" sz="2400" dirty="0"/>
              <a:t> de faire le lien entre </a:t>
            </a:r>
            <a:r>
              <a:rPr lang="en-US" sz="2400" dirty="0" err="1"/>
              <a:t>l’homme</a:t>
            </a:r>
            <a:r>
              <a:rPr lang="en-US" sz="2400" dirty="0"/>
              <a:t> et la transmission animal</a:t>
            </a:r>
          </a:p>
          <a:p>
            <a:r>
              <a:rPr lang="en-US" sz="2400" dirty="0" err="1"/>
              <a:t>Evalue</a:t>
            </a:r>
            <a:r>
              <a:rPr lang="en-US" sz="2400" dirty="0"/>
              <a:t> la population </a:t>
            </a:r>
            <a:r>
              <a:rPr lang="en-US" sz="2400" dirty="0" err="1"/>
              <a:t>animale</a:t>
            </a:r>
            <a:r>
              <a:rPr lang="en-US" sz="2400" dirty="0"/>
              <a:t> susceptible d’être </a:t>
            </a:r>
            <a:r>
              <a:rPr lang="en-US" sz="2400" dirty="0" err="1"/>
              <a:t>contaminée</a:t>
            </a:r>
            <a:endParaRPr lang="en-US" sz="2400" dirty="0"/>
          </a:p>
          <a:p>
            <a:r>
              <a:rPr lang="en-US" sz="2400" dirty="0" err="1"/>
              <a:t>Forme</a:t>
            </a:r>
            <a:r>
              <a:rPr lang="en-US" sz="2400" dirty="0"/>
              <a:t> les </a:t>
            </a:r>
            <a:r>
              <a:rPr lang="en-US" sz="2400" dirty="0" err="1"/>
              <a:t>vétérinaires</a:t>
            </a:r>
            <a:r>
              <a:rPr lang="en-US" sz="2400" dirty="0"/>
              <a:t> </a:t>
            </a:r>
            <a:r>
              <a:rPr lang="en-US" sz="2400" dirty="0" err="1"/>
              <a:t>locaux</a:t>
            </a:r>
            <a:r>
              <a:rPr lang="en-US" sz="2400" dirty="0"/>
              <a:t> aux </a:t>
            </a:r>
            <a:r>
              <a:rPr lang="en-US" sz="2400" dirty="0" err="1"/>
              <a:t>procédures</a:t>
            </a:r>
            <a:r>
              <a:rPr lang="en-US" sz="2400" dirty="0"/>
              <a:t> de </a:t>
            </a:r>
            <a:r>
              <a:rPr lang="en-US" altLang="en-US" sz="2400" dirty="0">
                <a:solidFill>
                  <a:srgbClr val="002060"/>
                </a:solidFill>
              </a:rPr>
              <a:t>la </a:t>
            </a:r>
            <a:r>
              <a:rPr lang="en-US" altLang="en-US" sz="2400" dirty="0" err="1">
                <a:solidFill>
                  <a:srgbClr val="002060"/>
                </a:solidFill>
              </a:rPr>
              <a:t>prévention</a:t>
            </a:r>
            <a:r>
              <a:rPr lang="en-US" altLang="en-US" sz="2400" dirty="0">
                <a:solidFill>
                  <a:srgbClr val="002060"/>
                </a:solidFill>
              </a:rPr>
              <a:t> et </a:t>
            </a:r>
            <a:r>
              <a:rPr lang="en-US" altLang="en-US" sz="2400" dirty="0" err="1">
                <a:solidFill>
                  <a:srgbClr val="002060"/>
                </a:solidFill>
              </a:rPr>
              <a:t>contrôle</a:t>
            </a:r>
            <a:r>
              <a:rPr lang="en-US" altLang="en-US" sz="2400" dirty="0">
                <a:solidFill>
                  <a:srgbClr val="002060"/>
                </a:solidFill>
              </a:rPr>
              <a:t> des infections </a:t>
            </a:r>
            <a:r>
              <a:rPr lang="en-US" altLang="en-US" sz="2400" dirty="0" err="1">
                <a:solidFill>
                  <a:srgbClr val="002060"/>
                </a:solidFill>
              </a:rPr>
              <a:t>animales</a:t>
            </a:r>
            <a:endParaRPr lang="en-US" sz="2400" dirty="0"/>
          </a:p>
          <a:p>
            <a:pPr marL="0" indent="0">
              <a:buNone/>
            </a:pPr>
            <a:endParaRPr lang="en-US" sz="2400" dirty="0"/>
          </a:p>
        </p:txBody>
      </p:sp>
    </p:spTree>
    <p:extLst>
      <p:ext uri="{BB962C8B-B14F-4D97-AF65-F5344CB8AC3E}">
        <p14:creationId xmlns:p14="http://schemas.microsoft.com/office/powerpoint/2010/main" val="3654341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60648"/>
            <a:ext cx="8229600" cy="1143000"/>
          </a:xfrm>
        </p:spPr>
        <p:txBody>
          <a:bodyPr/>
          <a:lstStyle/>
          <a:p>
            <a:r>
              <a:rPr lang="fr-FR" altLang="en-US" sz="4000" b="1" dirty="0">
                <a:solidFill>
                  <a:srgbClr val="002060"/>
                </a:solidFill>
              </a:rPr>
              <a:t>Objectifs d'apprentissage</a:t>
            </a:r>
            <a:endParaRPr lang="en-GB" altLang="en-US" sz="4000" b="1" dirty="0">
              <a:solidFill>
                <a:srgbClr val="002060"/>
              </a:solidFill>
            </a:endParaRPr>
          </a:p>
        </p:txBody>
      </p:sp>
      <p:sp>
        <p:nvSpPr>
          <p:cNvPr id="4099" name="Content Placeholder 2"/>
          <p:cNvSpPr>
            <a:spLocks noGrp="1"/>
          </p:cNvSpPr>
          <p:nvPr>
            <p:ph idx="4294967295"/>
          </p:nvPr>
        </p:nvSpPr>
        <p:spPr>
          <a:xfrm>
            <a:off x="395536" y="1412776"/>
            <a:ext cx="8229600" cy="4968552"/>
          </a:xfrm>
        </p:spPr>
        <p:txBody>
          <a:bodyPr/>
          <a:lstStyle/>
          <a:p>
            <a:pPr marL="0" indent="0">
              <a:lnSpc>
                <a:spcPts val="2500"/>
              </a:lnSpc>
              <a:buFontTx/>
              <a:buNone/>
              <a:defRPr/>
            </a:pPr>
            <a:r>
              <a:rPr lang="en-US" altLang="en-US" sz="2000" dirty="0">
                <a:solidFill>
                  <a:srgbClr val="002060"/>
                </a:solidFill>
              </a:rPr>
              <a:t>À la fin de cette session, vous devriez être en </a:t>
            </a:r>
            <a:r>
              <a:rPr lang="en-US" altLang="en-US" sz="2000" dirty="0" err="1">
                <a:solidFill>
                  <a:srgbClr val="002060"/>
                </a:solidFill>
              </a:rPr>
              <a:t>mesure</a:t>
            </a:r>
            <a:r>
              <a:rPr lang="en-US" altLang="en-US" sz="2000" dirty="0">
                <a:solidFill>
                  <a:srgbClr val="002060"/>
                </a:solidFill>
              </a:rPr>
              <a:t>:</a:t>
            </a:r>
          </a:p>
          <a:p>
            <a:pPr marL="0" indent="0">
              <a:lnSpc>
                <a:spcPts val="2500"/>
              </a:lnSpc>
              <a:buFontTx/>
              <a:buNone/>
              <a:defRPr/>
            </a:pPr>
            <a:endParaRPr lang="en-US" altLang="en-US" sz="2000" dirty="0">
              <a:solidFill>
                <a:srgbClr val="002060"/>
              </a:solidFill>
            </a:endParaRPr>
          </a:p>
          <a:p>
            <a:pPr>
              <a:lnSpc>
                <a:spcPts val="2500"/>
              </a:lnSpc>
              <a:spcAft>
                <a:spcPts val="1200"/>
              </a:spcAft>
              <a:defRPr/>
            </a:pPr>
            <a:r>
              <a:rPr lang="en-US" altLang="en-US" sz="2000" dirty="0" err="1">
                <a:solidFill>
                  <a:srgbClr val="002060"/>
                </a:solidFill>
              </a:rPr>
              <a:t>D’expliquer</a:t>
            </a:r>
            <a:r>
              <a:rPr lang="en-US" altLang="en-US" sz="2000" dirty="0">
                <a:solidFill>
                  <a:srgbClr val="002060"/>
                </a:solidFill>
              </a:rPr>
              <a:t> ce qu'est une EIR, son rôle et ses caractéristiques.</a:t>
            </a:r>
          </a:p>
          <a:p>
            <a:pPr>
              <a:lnSpc>
                <a:spcPts val="2500"/>
              </a:lnSpc>
              <a:spcAft>
                <a:spcPts val="1200"/>
              </a:spcAft>
              <a:defRPr/>
            </a:pPr>
            <a:r>
              <a:rPr lang="en-US" altLang="en-US" sz="2000" dirty="0">
                <a:solidFill>
                  <a:srgbClr val="002060"/>
                </a:solidFill>
              </a:rPr>
              <a:t>De </a:t>
            </a:r>
            <a:r>
              <a:rPr lang="en-US" altLang="en-US" sz="2000" dirty="0" err="1">
                <a:solidFill>
                  <a:srgbClr val="002060"/>
                </a:solidFill>
              </a:rPr>
              <a:t>décrire</a:t>
            </a:r>
            <a:r>
              <a:rPr lang="en-US" altLang="en-US" sz="2000" dirty="0">
                <a:solidFill>
                  <a:srgbClr val="002060"/>
                </a:solidFill>
              </a:rPr>
              <a:t> la composition d'une EIR ainsi que les fonctions de chacun de ses membres.</a:t>
            </a:r>
          </a:p>
          <a:p>
            <a:pPr>
              <a:lnSpc>
                <a:spcPts val="2500"/>
              </a:lnSpc>
              <a:spcAft>
                <a:spcPts val="1200"/>
              </a:spcAft>
              <a:defRPr/>
            </a:pPr>
            <a:r>
              <a:rPr lang="en-US" altLang="en-US" sz="2000" dirty="0" err="1">
                <a:solidFill>
                  <a:srgbClr val="002060"/>
                </a:solidFill>
              </a:rPr>
              <a:t>D’énumérer</a:t>
            </a:r>
            <a:r>
              <a:rPr lang="en-US" altLang="en-US" sz="2000" dirty="0">
                <a:solidFill>
                  <a:srgbClr val="002060"/>
                </a:solidFill>
              </a:rPr>
              <a:t> les personnes/institutions/équipes de référence clés (en indiquant également leurs coordonnées) utiles à l'EIR dans les 24 heures à compter de </a:t>
            </a:r>
            <a:r>
              <a:rPr lang="en-US" altLang="en-US" sz="2000" dirty="0" err="1">
                <a:solidFill>
                  <a:srgbClr val="002060"/>
                </a:solidFill>
              </a:rPr>
              <a:t>l'apparition</a:t>
            </a:r>
            <a:r>
              <a:rPr lang="en-US" altLang="en-US" sz="2000" dirty="0">
                <a:solidFill>
                  <a:srgbClr val="002060"/>
                </a:solidFill>
              </a:rPr>
              <a:t> </a:t>
            </a:r>
            <a:r>
              <a:rPr lang="en-US" altLang="en-US" sz="2000" dirty="0" err="1">
                <a:solidFill>
                  <a:srgbClr val="002060"/>
                </a:solidFill>
              </a:rPr>
              <a:t>d'une</a:t>
            </a:r>
            <a:r>
              <a:rPr lang="en-US" altLang="en-US" sz="2000" dirty="0">
                <a:solidFill>
                  <a:srgbClr val="002060"/>
                </a:solidFill>
              </a:rPr>
              <a:t> </a:t>
            </a:r>
            <a:r>
              <a:rPr lang="en-US" altLang="en-US" sz="2000" dirty="0" err="1">
                <a:solidFill>
                  <a:srgbClr val="002060"/>
                </a:solidFill>
              </a:rPr>
              <a:t>rumeur</a:t>
            </a:r>
            <a:r>
              <a:rPr lang="en-US" altLang="en-US" sz="2000" dirty="0">
                <a:solidFill>
                  <a:srgbClr val="002060"/>
                </a:solidFill>
              </a:rPr>
              <a:t> </a:t>
            </a:r>
            <a:r>
              <a:rPr lang="en-US" altLang="en-US" sz="2000" dirty="0" err="1">
                <a:solidFill>
                  <a:srgbClr val="002060"/>
                </a:solidFill>
              </a:rPr>
              <a:t>ou</a:t>
            </a:r>
            <a:r>
              <a:rPr lang="en-US" altLang="en-US" sz="2000" dirty="0">
                <a:solidFill>
                  <a:srgbClr val="002060"/>
                </a:solidFill>
              </a:rPr>
              <a:t> notification.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fr-FR" sz="3600" b="1" dirty="0">
                <a:solidFill>
                  <a:srgbClr val="002060"/>
                </a:solidFill>
              </a:rPr>
              <a:t>Le spécialiste en nutrition de l’EIR</a:t>
            </a:r>
            <a:endParaRPr lang="en-GB" sz="3600" b="1" dirty="0">
              <a:solidFill>
                <a:srgbClr val="002060"/>
              </a:solidFill>
            </a:endParaRPr>
          </a:p>
        </p:txBody>
      </p:sp>
      <p:sp>
        <p:nvSpPr>
          <p:cNvPr id="5" name="Content Placeholder 3"/>
          <p:cNvSpPr>
            <a:spLocks noGrp="1"/>
          </p:cNvSpPr>
          <p:nvPr>
            <p:ph idx="1"/>
          </p:nvPr>
        </p:nvSpPr>
        <p:spPr>
          <a:xfrm>
            <a:off x="457200" y="1600201"/>
            <a:ext cx="8229600" cy="3412976"/>
          </a:xfrm>
        </p:spPr>
        <p:txBody>
          <a:bodyPr/>
          <a:lstStyle/>
          <a:p>
            <a:r>
              <a:rPr lang="en-US" sz="2800" dirty="0" err="1">
                <a:solidFill>
                  <a:srgbClr val="002060"/>
                </a:solidFill>
              </a:rPr>
              <a:t>Fournit</a:t>
            </a:r>
            <a:r>
              <a:rPr lang="en-US" sz="2800" dirty="0">
                <a:solidFill>
                  <a:srgbClr val="002060"/>
                </a:solidFill>
              </a:rPr>
              <a:t> </a:t>
            </a:r>
            <a:r>
              <a:rPr lang="en-US" sz="2800" dirty="0" err="1">
                <a:solidFill>
                  <a:srgbClr val="002060"/>
                </a:solidFill>
              </a:rPr>
              <a:t>une</a:t>
            </a:r>
            <a:r>
              <a:rPr lang="en-US" sz="2800" dirty="0">
                <a:solidFill>
                  <a:srgbClr val="002060"/>
                </a:solidFill>
              </a:rPr>
              <a:t> expertise </a:t>
            </a:r>
            <a:r>
              <a:rPr lang="en-US" sz="2800" dirty="0" err="1">
                <a:solidFill>
                  <a:srgbClr val="002060"/>
                </a:solidFill>
              </a:rPr>
              <a:t>sur</a:t>
            </a:r>
            <a:r>
              <a:rPr lang="en-US" sz="2800" dirty="0">
                <a:solidFill>
                  <a:srgbClr val="002060"/>
                </a:solidFill>
              </a:rPr>
              <a:t> la situation des populations en </a:t>
            </a:r>
            <a:r>
              <a:rPr lang="en-US" sz="2800" dirty="0" err="1">
                <a:solidFill>
                  <a:srgbClr val="002060"/>
                </a:solidFill>
              </a:rPr>
              <a:t>matière</a:t>
            </a:r>
            <a:r>
              <a:rPr lang="en-US" sz="2800" dirty="0">
                <a:solidFill>
                  <a:srgbClr val="002060"/>
                </a:solidFill>
              </a:rPr>
              <a:t> de nutrition</a:t>
            </a:r>
          </a:p>
          <a:p>
            <a:r>
              <a:rPr lang="en-US" sz="2800" dirty="0" err="1">
                <a:solidFill>
                  <a:srgbClr val="002060"/>
                </a:solidFill>
              </a:rPr>
              <a:t>Evalue</a:t>
            </a:r>
            <a:r>
              <a:rPr lang="en-US" sz="2800" dirty="0">
                <a:solidFill>
                  <a:srgbClr val="002060"/>
                </a:solidFill>
              </a:rPr>
              <a:t> le </a:t>
            </a:r>
            <a:r>
              <a:rPr lang="en-US" sz="2800" dirty="0" err="1">
                <a:solidFill>
                  <a:srgbClr val="002060"/>
                </a:solidFill>
              </a:rPr>
              <a:t>niveau</a:t>
            </a:r>
            <a:r>
              <a:rPr lang="en-US" sz="2800" dirty="0">
                <a:solidFill>
                  <a:srgbClr val="002060"/>
                </a:solidFill>
              </a:rPr>
              <a:t> de malnutrition des populations</a:t>
            </a:r>
          </a:p>
          <a:p>
            <a:r>
              <a:rPr lang="en-GB" sz="2800" dirty="0">
                <a:solidFill>
                  <a:srgbClr val="002060"/>
                </a:solidFill>
              </a:rPr>
              <a:t>Donne des </a:t>
            </a:r>
            <a:r>
              <a:rPr lang="en-GB" sz="2800" dirty="0" err="1">
                <a:solidFill>
                  <a:srgbClr val="002060"/>
                </a:solidFill>
              </a:rPr>
              <a:t>conseils</a:t>
            </a:r>
            <a:r>
              <a:rPr lang="en-GB" sz="2800" dirty="0">
                <a:solidFill>
                  <a:srgbClr val="002060"/>
                </a:solidFill>
              </a:rPr>
              <a:t> en </a:t>
            </a:r>
            <a:r>
              <a:rPr lang="en-GB" sz="2800" dirty="0" err="1">
                <a:solidFill>
                  <a:srgbClr val="002060"/>
                </a:solidFill>
              </a:rPr>
              <a:t>matière</a:t>
            </a:r>
            <a:r>
              <a:rPr lang="en-GB" sz="2800" dirty="0">
                <a:solidFill>
                  <a:srgbClr val="002060"/>
                </a:solidFill>
              </a:rPr>
              <a:t> de </a:t>
            </a:r>
            <a:r>
              <a:rPr lang="en-GB" sz="2800" dirty="0" err="1">
                <a:solidFill>
                  <a:srgbClr val="002060"/>
                </a:solidFill>
              </a:rPr>
              <a:t>compléments</a:t>
            </a:r>
            <a:r>
              <a:rPr lang="en-GB" sz="2800" dirty="0">
                <a:solidFill>
                  <a:srgbClr val="002060"/>
                </a:solidFill>
              </a:rPr>
              <a:t> </a:t>
            </a:r>
            <a:r>
              <a:rPr lang="en-GB" sz="2800" dirty="0" err="1">
                <a:solidFill>
                  <a:srgbClr val="002060"/>
                </a:solidFill>
              </a:rPr>
              <a:t>nutritionnels</a:t>
            </a:r>
            <a:r>
              <a:rPr lang="en-GB" sz="2800" dirty="0">
                <a:solidFill>
                  <a:srgbClr val="002060"/>
                </a:solidFill>
              </a:rPr>
              <a:t> aux populations </a:t>
            </a:r>
            <a:r>
              <a:rPr lang="en-GB" sz="2800" dirty="0" err="1">
                <a:solidFill>
                  <a:srgbClr val="002060"/>
                </a:solidFill>
              </a:rPr>
              <a:t>souffrant</a:t>
            </a:r>
            <a:r>
              <a:rPr lang="en-GB" sz="2800" dirty="0">
                <a:solidFill>
                  <a:srgbClr val="002060"/>
                </a:solidFill>
              </a:rPr>
              <a:t> de malnutrition.</a:t>
            </a:r>
            <a:endParaRPr lang="en-US" sz="2800" dirty="0">
              <a:solidFill>
                <a:srgbClr val="002060"/>
              </a:solidFill>
            </a:endParaRPr>
          </a:p>
        </p:txBody>
      </p:sp>
    </p:spTree>
    <p:extLst>
      <p:ext uri="{BB962C8B-B14F-4D97-AF65-F5344CB8AC3E}">
        <p14:creationId xmlns:p14="http://schemas.microsoft.com/office/powerpoint/2010/main" val="33744374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67544" y="188640"/>
            <a:ext cx="8229600" cy="1143000"/>
          </a:xfrm>
        </p:spPr>
        <p:txBody>
          <a:bodyPr/>
          <a:lstStyle/>
          <a:p>
            <a:r>
              <a:rPr lang="en-US" altLang="en-US" sz="3600" b="1" dirty="0">
                <a:solidFill>
                  <a:srgbClr val="002060"/>
                </a:solidFill>
                <a:cs typeface="Times New Roman" pitchFamily="18" charset="0"/>
              </a:rPr>
              <a:t>Contacts clés d'une EIR</a:t>
            </a:r>
          </a:p>
        </p:txBody>
      </p:sp>
      <p:sp>
        <p:nvSpPr>
          <p:cNvPr id="27651" name="Content Placeholder 2"/>
          <p:cNvSpPr>
            <a:spLocks noGrp="1"/>
          </p:cNvSpPr>
          <p:nvPr>
            <p:ph idx="4294967295"/>
          </p:nvPr>
        </p:nvSpPr>
        <p:spPr>
          <a:xfrm>
            <a:off x="251520" y="1268760"/>
            <a:ext cx="8640960" cy="4640262"/>
          </a:xfrm>
        </p:spPr>
        <p:txBody>
          <a:bodyPr/>
          <a:lstStyle/>
          <a:p>
            <a:r>
              <a:rPr lang="en-GB" altLang="en-US" sz="2400" dirty="0" err="1">
                <a:solidFill>
                  <a:srgbClr val="002060"/>
                </a:solidFill>
              </a:rPr>
              <a:t>Gestionnaire</a:t>
            </a:r>
            <a:r>
              <a:rPr lang="en-GB" altLang="en-US" sz="2400" dirty="0">
                <a:solidFill>
                  <a:srgbClr val="002060"/>
                </a:solidFill>
              </a:rPr>
              <a:t> </a:t>
            </a:r>
            <a:r>
              <a:rPr lang="en-GB" altLang="en-US" sz="2400" dirty="0" err="1">
                <a:solidFill>
                  <a:srgbClr val="002060"/>
                </a:solidFill>
              </a:rPr>
              <a:t>d'incident</a:t>
            </a:r>
            <a:r>
              <a:rPr lang="en-GB" altLang="en-US" sz="2400" dirty="0">
                <a:solidFill>
                  <a:srgbClr val="002060"/>
                </a:solidFill>
              </a:rPr>
              <a:t> (au </a:t>
            </a:r>
            <a:r>
              <a:rPr lang="en-GB" altLang="en-US" sz="2400" dirty="0" err="1">
                <a:solidFill>
                  <a:srgbClr val="002060"/>
                </a:solidFill>
              </a:rPr>
              <a:t>niveau</a:t>
            </a:r>
            <a:r>
              <a:rPr lang="en-GB" altLang="en-US" sz="2400" dirty="0">
                <a:solidFill>
                  <a:srgbClr val="002060"/>
                </a:solidFill>
              </a:rPr>
              <a:t> local, </a:t>
            </a:r>
            <a:r>
              <a:rPr lang="en-GB" altLang="en-US" sz="2400" dirty="0" err="1">
                <a:solidFill>
                  <a:srgbClr val="002060"/>
                </a:solidFill>
              </a:rPr>
              <a:t>régional</a:t>
            </a:r>
            <a:r>
              <a:rPr lang="en-GB" altLang="en-US" sz="2400" dirty="0">
                <a:solidFill>
                  <a:srgbClr val="002060"/>
                </a:solidFill>
              </a:rPr>
              <a:t>, national)</a:t>
            </a:r>
          </a:p>
          <a:p>
            <a:r>
              <a:rPr lang="en-GB" altLang="en-US" sz="2400" dirty="0" err="1">
                <a:solidFill>
                  <a:srgbClr val="002060"/>
                </a:solidFill>
              </a:rPr>
              <a:t>Ligne</a:t>
            </a:r>
            <a:r>
              <a:rPr lang="en-GB" altLang="en-US" sz="2400" dirty="0">
                <a:solidFill>
                  <a:srgbClr val="002060"/>
                </a:solidFill>
              </a:rPr>
              <a:t> </a:t>
            </a:r>
            <a:r>
              <a:rPr lang="en-GB" altLang="en-US" sz="2400" dirty="0" err="1">
                <a:solidFill>
                  <a:srgbClr val="002060"/>
                </a:solidFill>
              </a:rPr>
              <a:t>prioritaire</a:t>
            </a:r>
            <a:r>
              <a:rPr lang="en-GB" altLang="en-US" sz="2400" dirty="0">
                <a:solidFill>
                  <a:srgbClr val="002060"/>
                </a:solidFill>
              </a:rPr>
              <a:t> avec le centre </a:t>
            </a:r>
            <a:r>
              <a:rPr lang="en-GB" altLang="en-US" sz="2400" dirty="0" err="1">
                <a:solidFill>
                  <a:srgbClr val="002060"/>
                </a:solidFill>
              </a:rPr>
              <a:t>d'appels</a:t>
            </a:r>
            <a:endParaRPr lang="en-GB" altLang="en-US" sz="2400" dirty="0">
              <a:solidFill>
                <a:srgbClr val="002060"/>
              </a:solidFill>
            </a:endParaRPr>
          </a:p>
          <a:p>
            <a:r>
              <a:rPr lang="en-GB" altLang="en-US" sz="2400" dirty="0" err="1">
                <a:solidFill>
                  <a:srgbClr val="002060"/>
                </a:solidFill>
              </a:rPr>
              <a:t>Médecin</a:t>
            </a:r>
            <a:r>
              <a:rPr lang="en-GB" altLang="en-US" sz="2400" dirty="0">
                <a:solidFill>
                  <a:srgbClr val="002060"/>
                </a:solidFill>
              </a:rPr>
              <a:t> de district</a:t>
            </a:r>
          </a:p>
          <a:p>
            <a:r>
              <a:rPr lang="en-GB" altLang="en-US" sz="2400" dirty="0" err="1">
                <a:solidFill>
                  <a:srgbClr val="002060"/>
                </a:solidFill>
              </a:rPr>
              <a:t>Équipe</a:t>
            </a:r>
            <a:r>
              <a:rPr lang="en-GB" altLang="en-US" sz="2400" dirty="0">
                <a:solidFill>
                  <a:srgbClr val="002060"/>
                </a:solidFill>
              </a:rPr>
              <a:t> </a:t>
            </a:r>
            <a:r>
              <a:rPr lang="en-GB" altLang="en-US" sz="2400" dirty="0" err="1">
                <a:solidFill>
                  <a:srgbClr val="002060"/>
                </a:solidFill>
              </a:rPr>
              <a:t>ambulancière</a:t>
            </a:r>
            <a:r>
              <a:rPr lang="en-GB" altLang="en-US" sz="2400" dirty="0">
                <a:solidFill>
                  <a:srgbClr val="002060"/>
                </a:solidFill>
              </a:rPr>
              <a:t> (</a:t>
            </a:r>
            <a:r>
              <a:rPr lang="en-GB" altLang="en-US" sz="2400" dirty="0" err="1">
                <a:solidFill>
                  <a:srgbClr val="002060"/>
                </a:solidFill>
              </a:rPr>
              <a:t>transfert</a:t>
            </a:r>
            <a:r>
              <a:rPr lang="en-GB" altLang="en-US" sz="2400" dirty="0">
                <a:solidFill>
                  <a:srgbClr val="002060"/>
                </a:solidFill>
              </a:rPr>
              <a:t>) </a:t>
            </a:r>
          </a:p>
          <a:p>
            <a:r>
              <a:rPr lang="en-GB" altLang="en-US" sz="2400" dirty="0">
                <a:solidFill>
                  <a:srgbClr val="002060"/>
                </a:solidFill>
              </a:rPr>
              <a:t>Centre de </a:t>
            </a:r>
            <a:r>
              <a:rPr lang="en-GB" altLang="en-US" sz="2400" dirty="0" err="1">
                <a:solidFill>
                  <a:srgbClr val="002060"/>
                </a:solidFill>
              </a:rPr>
              <a:t>traitement</a:t>
            </a:r>
            <a:r>
              <a:rPr lang="en-GB" altLang="en-US" sz="2400" dirty="0">
                <a:solidFill>
                  <a:srgbClr val="002060"/>
                </a:solidFill>
              </a:rPr>
              <a:t> </a:t>
            </a:r>
            <a:r>
              <a:rPr lang="en-GB" altLang="en-US" sz="2400" dirty="0" err="1">
                <a:solidFill>
                  <a:srgbClr val="002060"/>
                </a:solidFill>
              </a:rPr>
              <a:t>désigné</a:t>
            </a:r>
            <a:endParaRPr lang="en-GB" altLang="en-US" sz="2400" dirty="0">
              <a:solidFill>
                <a:srgbClr val="002060"/>
              </a:solidFill>
            </a:endParaRPr>
          </a:p>
          <a:p>
            <a:r>
              <a:rPr lang="en-GB" altLang="en-US" sz="2400" dirty="0">
                <a:solidFill>
                  <a:srgbClr val="002060"/>
                </a:solidFill>
              </a:rPr>
              <a:t>Laboratoire désigné</a:t>
            </a:r>
          </a:p>
          <a:p>
            <a:r>
              <a:rPr lang="en-GB" altLang="en-US" sz="2400" dirty="0">
                <a:solidFill>
                  <a:srgbClr val="002060"/>
                </a:solidFill>
              </a:rPr>
              <a:t>Équipe de désinfection</a:t>
            </a:r>
          </a:p>
          <a:p>
            <a:r>
              <a:rPr lang="en-GB" altLang="en-US" sz="2400" dirty="0" err="1">
                <a:solidFill>
                  <a:srgbClr val="002060"/>
                </a:solidFill>
              </a:rPr>
              <a:t>Equipe</a:t>
            </a:r>
            <a:r>
              <a:rPr lang="en-GB" altLang="en-US" sz="2400" dirty="0">
                <a:solidFill>
                  <a:srgbClr val="002060"/>
                </a:solidFill>
              </a:rPr>
              <a:t> </a:t>
            </a:r>
            <a:r>
              <a:rPr lang="en-GB" altLang="en-US" sz="2400" dirty="0" err="1">
                <a:solidFill>
                  <a:srgbClr val="002060"/>
                </a:solidFill>
              </a:rPr>
              <a:t>d’inhumation</a:t>
            </a:r>
            <a:r>
              <a:rPr lang="en-GB" altLang="en-US" sz="2400" dirty="0">
                <a:solidFill>
                  <a:srgbClr val="002060"/>
                </a:solidFill>
              </a:rPr>
              <a:t> </a:t>
            </a:r>
            <a:r>
              <a:rPr lang="en-GB" altLang="en-US" sz="2400" dirty="0" err="1">
                <a:solidFill>
                  <a:srgbClr val="002060"/>
                </a:solidFill>
              </a:rPr>
              <a:t>digne</a:t>
            </a:r>
            <a:r>
              <a:rPr lang="en-GB" altLang="en-US" sz="2400" dirty="0">
                <a:solidFill>
                  <a:srgbClr val="002060"/>
                </a:solidFill>
              </a:rPr>
              <a:t> et </a:t>
            </a:r>
            <a:r>
              <a:rPr lang="en-GB" altLang="en-US" sz="2400" dirty="0" err="1">
                <a:solidFill>
                  <a:srgbClr val="002060"/>
                </a:solidFill>
              </a:rPr>
              <a:t>securisé</a:t>
            </a:r>
            <a:endParaRPr lang="en-GB" altLang="en-US" sz="2400" dirty="0">
              <a:solidFill>
                <a:srgbClr val="002060"/>
              </a:solidFill>
            </a:endParaRPr>
          </a:p>
          <a:p>
            <a:r>
              <a:rPr lang="en-GB" altLang="en-US" sz="2400" dirty="0" err="1">
                <a:solidFill>
                  <a:srgbClr val="002060"/>
                </a:solidFill>
              </a:rPr>
              <a:t>Autres</a:t>
            </a:r>
            <a:r>
              <a:rPr lang="en-GB" altLang="en-US" sz="2400" dirty="0">
                <a:solidFill>
                  <a:srgbClr val="002060"/>
                </a:solidFill>
              </a:rPr>
              <a:t> parties </a:t>
            </a:r>
            <a:r>
              <a:rPr lang="en-GB" altLang="en-US" sz="2400" dirty="0" err="1">
                <a:solidFill>
                  <a:srgbClr val="002060"/>
                </a:solidFill>
              </a:rPr>
              <a:t>prenantes</a:t>
            </a:r>
            <a:endParaRPr lang="en-GB" altLang="en-US" sz="2400" dirty="0">
              <a:solidFill>
                <a:srgbClr val="00206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itle 1"/>
          <p:cNvSpPr>
            <a:spLocks noGrp="1"/>
          </p:cNvSpPr>
          <p:nvPr>
            <p:ph type="title"/>
          </p:nvPr>
        </p:nvSpPr>
        <p:spPr>
          <a:xfrm>
            <a:off x="36512" y="274638"/>
            <a:ext cx="9107488" cy="1143000"/>
          </a:xfrm>
        </p:spPr>
        <p:txBody>
          <a:bodyPr/>
          <a:lstStyle/>
          <a:p>
            <a:r>
              <a:rPr lang="en-US" altLang="en-US" sz="3600" b="1" dirty="0" err="1">
                <a:solidFill>
                  <a:srgbClr val="002060"/>
                </a:solidFill>
                <a:cs typeface="Times New Roman" pitchFamily="18" charset="0"/>
              </a:rPr>
              <a:t>Résultats</a:t>
            </a:r>
            <a:r>
              <a:rPr lang="en-US" altLang="en-US" sz="3600" b="1" dirty="0">
                <a:solidFill>
                  <a:srgbClr val="002060"/>
                </a:solidFill>
                <a:cs typeface="Times New Roman" pitchFamily="18" charset="0"/>
              </a:rPr>
              <a:t> </a:t>
            </a:r>
            <a:r>
              <a:rPr lang="en-US" altLang="en-US" sz="3600" b="1" dirty="0" err="1">
                <a:solidFill>
                  <a:srgbClr val="002060"/>
                </a:solidFill>
                <a:cs typeface="Times New Roman" pitchFamily="18" charset="0"/>
              </a:rPr>
              <a:t>attendus</a:t>
            </a:r>
            <a:r>
              <a:rPr lang="en-US" altLang="en-US" sz="3600" b="1" dirty="0">
                <a:solidFill>
                  <a:srgbClr val="002060"/>
                </a:solidFill>
                <a:cs typeface="Times New Roman" pitchFamily="18" charset="0"/>
              </a:rPr>
              <a:t> de la part de </a:t>
            </a:r>
            <a:r>
              <a:rPr lang="en-US" altLang="en-US" sz="3600" b="1" dirty="0" err="1">
                <a:solidFill>
                  <a:srgbClr val="002060"/>
                </a:solidFill>
                <a:cs typeface="Times New Roman" pitchFamily="18" charset="0"/>
              </a:rPr>
              <a:t>l'EIR</a:t>
            </a:r>
            <a:endParaRPr lang="en-US" altLang="en-US" sz="3600" b="1" dirty="0">
              <a:solidFill>
                <a:srgbClr val="002060"/>
              </a:solidFill>
              <a:cs typeface="Times New Roman" pitchFamily="18" charset="0"/>
            </a:endParaRPr>
          </a:p>
        </p:txBody>
      </p:sp>
      <p:sp>
        <p:nvSpPr>
          <p:cNvPr id="31746" name="Content Placeholder 2"/>
          <p:cNvSpPr>
            <a:spLocks noGrp="1"/>
          </p:cNvSpPr>
          <p:nvPr>
            <p:ph idx="4294967295"/>
          </p:nvPr>
        </p:nvSpPr>
        <p:spPr>
          <a:xfrm>
            <a:off x="539552" y="1628801"/>
            <a:ext cx="8362950" cy="3024336"/>
          </a:xfrm>
        </p:spPr>
        <p:txBody>
          <a:bodyPr/>
          <a:lstStyle/>
          <a:p>
            <a:r>
              <a:rPr lang="en-ZA" altLang="en-US" sz="2000" dirty="0" err="1">
                <a:solidFill>
                  <a:srgbClr val="002060"/>
                </a:solidFill>
              </a:rPr>
              <a:t>Evaluer</a:t>
            </a:r>
            <a:r>
              <a:rPr lang="en-ZA" altLang="en-US" sz="2000" dirty="0">
                <a:solidFill>
                  <a:srgbClr val="002060"/>
                </a:solidFill>
              </a:rPr>
              <a:t> et </a:t>
            </a:r>
            <a:r>
              <a:rPr lang="en-ZA" altLang="en-US" sz="2000" dirty="0" err="1">
                <a:solidFill>
                  <a:srgbClr val="002060"/>
                </a:solidFill>
              </a:rPr>
              <a:t>vérifier</a:t>
            </a:r>
            <a:r>
              <a:rPr lang="en-ZA" altLang="en-US" sz="2000" dirty="0">
                <a:solidFill>
                  <a:srgbClr val="002060"/>
                </a:solidFill>
              </a:rPr>
              <a:t> les </a:t>
            </a:r>
            <a:r>
              <a:rPr lang="en-ZA" altLang="en-US" sz="2000" dirty="0" err="1">
                <a:solidFill>
                  <a:srgbClr val="002060"/>
                </a:solidFill>
              </a:rPr>
              <a:t>alertes</a:t>
            </a:r>
            <a:r>
              <a:rPr lang="en-ZA" altLang="en-US" sz="2000" dirty="0">
                <a:solidFill>
                  <a:srgbClr val="002060"/>
                </a:solidFill>
              </a:rPr>
              <a:t> et les </a:t>
            </a:r>
            <a:r>
              <a:rPr lang="en-ZA" altLang="en-US" sz="2000" dirty="0" err="1">
                <a:solidFill>
                  <a:srgbClr val="002060"/>
                </a:solidFill>
              </a:rPr>
              <a:t>événements</a:t>
            </a:r>
            <a:r>
              <a:rPr lang="en-ZA" altLang="en-US" sz="2000" dirty="0">
                <a:solidFill>
                  <a:srgbClr val="002060"/>
                </a:solidFill>
              </a:rPr>
              <a:t> </a:t>
            </a:r>
            <a:r>
              <a:rPr lang="en-ZA" altLang="en-US" sz="2000" dirty="0" err="1">
                <a:solidFill>
                  <a:srgbClr val="002060"/>
                </a:solidFill>
              </a:rPr>
              <a:t>inhabituels</a:t>
            </a:r>
            <a:endParaRPr lang="en-ZA" altLang="en-US" sz="2000" dirty="0">
              <a:solidFill>
                <a:srgbClr val="002060"/>
              </a:solidFill>
            </a:endParaRPr>
          </a:p>
          <a:p>
            <a:r>
              <a:rPr lang="en-ZA" altLang="en-US" sz="2000" dirty="0">
                <a:solidFill>
                  <a:srgbClr val="002060"/>
                </a:solidFill>
              </a:rPr>
              <a:t>Documenter de </a:t>
            </a:r>
            <a:r>
              <a:rPr lang="en-ZA" altLang="en-US" sz="2000" dirty="0" err="1">
                <a:solidFill>
                  <a:srgbClr val="002060"/>
                </a:solidFill>
              </a:rPr>
              <a:t>manière</a:t>
            </a:r>
            <a:r>
              <a:rPr lang="en-ZA" altLang="en-US" sz="2000" dirty="0">
                <a:solidFill>
                  <a:srgbClr val="002060"/>
                </a:solidFill>
              </a:rPr>
              <a:t> </a:t>
            </a:r>
            <a:r>
              <a:rPr lang="en-ZA" altLang="en-US" sz="2000" dirty="0" err="1">
                <a:solidFill>
                  <a:srgbClr val="002060"/>
                </a:solidFill>
              </a:rPr>
              <a:t>détaillée</a:t>
            </a:r>
            <a:r>
              <a:rPr lang="en-ZA" altLang="en-US" sz="2000" dirty="0">
                <a:solidFill>
                  <a:srgbClr val="002060"/>
                </a:solidFill>
              </a:rPr>
              <a:t> </a:t>
            </a:r>
            <a:r>
              <a:rPr lang="en-ZA" altLang="en-US" sz="2000" dirty="0" err="1">
                <a:solidFill>
                  <a:srgbClr val="002060"/>
                </a:solidFill>
              </a:rPr>
              <a:t>l'évènement</a:t>
            </a:r>
            <a:r>
              <a:rPr lang="en-ZA" altLang="en-US" sz="2000" dirty="0">
                <a:solidFill>
                  <a:srgbClr val="002060"/>
                </a:solidFill>
              </a:rPr>
              <a:t>, </a:t>
            </a:r>
            <a:r>
              <a:rPr lang="en-ZA" altLang="en-US" sz="2000" dirty="0" err="1">
                <a:solidFill>
                  <a:srgbClr val="002060"/>
                </a:solidFill>
              </a:rPr>
              <a:t>produire</a:t>
            </a:r>
            <a:r>
              <a:rPr lang="en-ZA" altLang="en-US" sz="2000" dirty="0">
                <a:solidFill>
                  <a:srgbClr val="002060"/>
                </a:solidFill>
              </a:rPr>
              <a:t> un rapport </a:t>
            </a:r>
            <a:r>
              <a:rPr lang="en-ZA" altLang="en-US" sz="2000" dirty="0" err="1">
                <a:solidFill>
                  <a:srgbClr val="002060"/>
                </a:solidFill>
              </a:rPr>
              <a:t>d'investigation</a:t>
            </a:r>
            <a:r>
              <a:rPr lang="en-ZA" altLang="en-US" sz="2000" dirty="0">
                <a:solidFill>
                  <a:srgbClr val="002060"/>
                </a:solidFill>
              </a:rPr>
              <a:t>.</a:t>
            </a:r>
          </a:p>
          <a:p>
            <a:r>
              <a:rPr lang="en-ZA" altLang="en-US" sz="2000" dirty="0" err="1">
                <a:solidFill>
                  <a:srgbClr val="002060"/>
                </a:solidFill>
              </a:rPr>
              <a:t>Initier</a:t>
            </a:r>
            <a:r>
              <a:rPr lang="en-ZA" altLang="en-US" sz="2000" dirty="0">
                <a:solidFill>
                  <a:srgbClr val="002060"/>
                </a:solidFill>
              </a:rPr>
              <a:t>, aider et </a:t>
            </a:r>
            <a:r>
              <a:rPr lang="en-ZA" altLang="en-US" sz="2000" dirty="0" err="1">
                <a:solidFill>
                  <a:srgbClr val="002060"/>
                </a:solidFill>
              </a:rPr>
              <a:t>faciliter</a:t>
            </a:r>
            <a:r>
              <a:rPr lang="en-ZA" altLang="en-US" sz="2000" dirty="0">
                <a:solidFill>
                  <a:srgbClr val="002060"/>
                </a:solidFill>
              </a:rPr>
              <a:t> la </a:t>
            </a:r>
            <a:r>
              <a:rPr lang="en-ZA" altLang="en-US" sz="2000" dirty="0" err="1">
                <a:solidFill>
                  <a:srgbClr val="002060"/>
                </a:solidFill>
              </a:rPr>
              <a:t>lutte</a:t>
            </a:r>
            <a:r>
              <a:rPr lang="en-ZA" altLang="en-US" sz="2000" dirty="0">
                <a:solidFill>
                  <a:srgbClr val="002060"/>
                </a:solidFill>
              </a:rPr>
              <a:t> </a:t>
            </a:r>
            <a:r>
              <a:rPr lang="en-ZA" altLang="en-US" sz="2000" dirty="0" err="1">
                <a:solidFill>
                  <a:srgbClr val="002060"/>
                </a:solidFill>
              </a:rPr>
              <a:t>contre</a:t>
            </a:r>
            <a:r>
              <a:rPr lang="en-ZA" altLang="en-US" sz="2000" dirty="0">
                <a:solidFill>
                  <a:srgbClr val="002060"/>
                </a:solidFill>
              </a:rPr>
              <a:t> la </a:t>
            </a:r>
            <a:r>
              <a:rPr lang="en-ZA" altLang="en-US" sz="2000" dirty="0" err="1">
                <a:solidFill>
                  <a:srgbClr val="002060"/>
                </a:solidFill>
              </a:rPr>
              <a:t>flambée</a:t>
            </a:r>
            <a:r>
              <a:rPr lang="en-ZA" altLang="en-US" sz="2000" dirty="0">
                <a:solidFill>
                  <a:srgbClr val="002060"/>
                </a:solidFill>
              </a:rPr>
              <a:t>.</a:t>
            </a:r>
          </a:p>
          <a:p>
            <a:r>
              <a:rPr lang="en-ZA" altLang="en-US" sz="2000" dirty="0" err="1">
                <a:solidFill>
                  <a:srgbClr val="002060"/>
                </a:solidFill>
              </a:rPr>
              <a:t>Participer</a:t>
            </a:r>
            <a:r>
              <a:rPr lang="en-ZA" altLang="en-US" sz="2000" dirty="0">
                <a:solidFill>
                  <a:srgbClr val="002060"/>
                </a:solidFill>
              </a:rPr>
              <a:t> à des exercices de simulation.</a:t>
            </a:r>
          </a:p>
          <a:p>
            <a:r>
              <a:rPr lang="en-ZA" altLang="en-US" sz="2000" dirty="0" err="1">
                <a:solidFill>
                  <a:srgbClr val="002060"/>
                </a:solidFill>
              </a:rPr>
              <a:t>Contribuer</a:t>
            </a:r>
            <a:r>
              <a:rPr lang="en-ZA" altLang="en-US" sz="2000" dirty="0">
                <a:solidFill>
                  <a:srgbClr val="002060"/>
                </a:solidFill>
              </a:rPr>
              <a:t> à la formation des </a:t>
            </a:r>
            <a:r>
              <a:rPr lang="en-ZA" altLang="en-US" sz="2000" dirty="0" err="1">
                <a:solidFill>
                  <a:srgbClr val="002060"/>
                </a:solidFill>
              </a:rPr>
              <a:t>autres</a:t>
            </a:r>
            <a:r>
              <a:rPr lang="en-ZA" altLang="en-US" sz="2000" dirty="0">
                <a:solidFill>
                  <a:srgbClr val="002060"/>
                </a:solidFill>
              </a:rPr>
              <a:t> EIR.</a:t>
            </a:r>
          </a:p>
          <a:p>
            <a:r>
              <a:rPr lang="en-ZA" altLang="en-US" sz="2000" dirty="0" err="1">
                <a:solidFill>
                  <a:srgbClr val="002060"/>
                </a:solidFill>
              </a:rPr>
              <a:t>Contribuer</a:t>
            </a:r>
            <a:r>
              <a:rPr lang="en-ZA" altLang="en-US" sz="2000" dirty="0">
                <a:solidFill>
                  <a:srgbClr val="002060"/>
                </a:solidFill>
              </a:rPr>
              <a:t> aux </a:t>
            </a:r>
            <a:r>
              <a:rPr lang="en-ZA" altLang="en-US" sz="2000" dirty="0" err="1">
                <a:solidFill>
                  <a:srgbClr val="002060"/>
                </a:solidFill>
              </a:rPr>
              <a:t>évaluations</a:t>
            </a:r>
            <a:r>
              <a:rPr lang="en-ZA" altLang="en-US" sz="2000" dirty="0">
                <a:solidFill>
                  <a:srgbClr val="002060"/>
                </a:solidFill>
              </a:rPr>
              <a:t> de la </a:t>
            </a:r>
            <a:r>
              <a:rPr lang="en-ZA" altLang="en-US" sz="2000" dirty="0" err="1">
                <a:solidFill>
                  <a:srgbClr val="002060"/>
                </a:solidFill>
              </a:rPr>
              <a:t>réponse</a:t>
            </a:r>
            <a:r>
              <a:rPr lang="en-ZA" altLang="en-US" sz="2000" dirty="0">
                <a:solidFill>
                  <a:srgbClr val="002060"/>
                </a:solidFill>
              </a:rPr>
              <a:t>.</a:t>
            </a:r>
          </a:p>
          <a:p>
            <a:endParaRPr lang="en-ZA" alt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67544" y="44624"/>
            <a:ext cx="8229600" cy="1143000"/>
          </a:xfrm>
        </p:spPr>
        <p:txBody>
          <a:bodyPr/>
          <a:lstStyle/>
          <a:p>
            <a:r>
              <a:rPr lang="en-US" altLang="en-US" sz="3600" b="1" dirty="0">
                <a:solidFill>
                  <a:srgbClr val="002060"/>
                </a:solidFill>
                <a:cs typeface="Times New Roman" pitchFamily="18" charset="0"/>
              </a:rPr>
              <a:t>Messages </a:t>
            </a:r>
            <a:r>
              <a:rPr lang="en-US" altLang="en-US" sz="3600" b="1" dirty="0" err="1">
                <a:solidFill>
                  <a:srgbClr val="002060"/>
                </a:solidFill>
                <a:cs typeface="Times New Roman" pitchFamily="18" charset="0"/>
              </a:rPr>
              <a:t>clés</a:t>
            </a:r>
            <a:endParaRPr lang="en-US" altLang="en-US" sz="3600" b="1" dirty="0">
              <a:solidFill>
                <a:srgbClr val="002060"/>
              </a:solidFill>
              <a:cs typeface="Times New Roman" pitchFamily="18" charset="0"/>
            </a:endParaRPr>
          </a:p>
        </p:txBody>
      </p:sp>
      <p:sp>
        <p:nvSpPr>
          <p:cNvPr id="33795" name="Content Placeholder 2"/>
          <p:cNvSpPr>
            <a:spLocks noGrp="1"/>
          </p:cNvSpPr>
          <p:nvPr>
            <p:ph idx="4294967295"/>
          </p:nvPr>
        </p:nvSpPr>
        <p:spPr>
          <a:xfrm>
            <a:off x="539552" y="1052736"/>
            <a:ext cx="8362950" cy="4896544"/>
          </a:xfrm>
        </p:spPr>
        <p:txBody>
          <a:bodyPr/>
          <a:lstStyle/>
          <a:p>
            <a:pPr marL="514350" indent="-514350">
              <a:lnSpc>
                <a:spcPts val="3000"/>
              </a:lnSpc>
              <a:buFont typeface="+mj-lt"/>
              <a:buAutoNum type="arabicPeriod"/>
            </a:pPr>
            <a:r>
              <a:rPr lang="en-ZA" altLang="en-US" sz="2400" dirty="0">
                <a:solidFill>
                  <a:srgbClr val="002060"/>
                </a:solidFill>
              </a:rPr>
              <a:t>Le rôle de l'EIR est essentiel pour riposter de </a:t>
            </a:r>
            <a:r>
              <a:rPr lang="en-ZA" altLang="en-US" sz="2400" dirty="0" err="1">
                <a:solidFill>
                  <a:srgbClr val="002060"/>
                </a:solidFill>
              </a:rPr>
              <a:t>manière</a:t>
            </a:r>
            <a:r>
              <a:rPr lang="en-ZA" altLang="en-US" sz="2400" dirty="0">
                <a:solidFill>
                  <a:srgbClr val="002060"/>
                </a:solidFill>
              </a:rPr>
              <a:t> exhaustive à </a:t>
            </a:r>
            <a:r>
              <a:rPr lang="en-ZA" altLang="en-US" sz="2400" dirty="0" err="1">
                <a:solidFill>
                  <a:srgbClr val="002060"/>
                </a:solidFill>
              </a:rPr>
              <a:t>flambée</a:t>
            </a:r>
            <a:r>
              <a:rPr lang="en-ZA" altLang="en-US" sz="2400" dirty="0">
                <a:solidFill>
                  <a:srgbClr val="002060"/>
                </a:solidFill>
              </a:rPr>
              <a:t>. L’EIR doit être prête à intervenir 24 heures sur 24, 7 jours sur 7.</a:t>
            </a:r>
          </a:p>
          <a:p>
            <a:pPr marL="514350" indent="-514350">
              <a:lnSpc>
                <a:spcPts val="3000"/>
              </a:lnSpc>
              <a:buFont typeface="+mj-lt"/>
              <a:buAutoNum type="arabicPeriod"/>
            </a:pPr>
            <a:r>
              <a:rPr lang="en-US" altLang="en-US" sz="2400" dirty="0">
                <a:solidFill>
                  <a:srgbClr val="002060"/>
                </a:solidFill>
              </a:rPr>
              <a:t>Pour être efficace, une EIR doit être formée, </a:t>
            </a:r>
            <a:r>
              <a:rPr lang="en-US" altLang="en-US" sz="2400" dirty="0" err="1">
                <a:solidFill>
                  <a:srgbClr val="002060"/>
                </a:solidFill>
              </a:rPr>
              <a:t>équipée</a:t>
            </a:r>
            <a:r>
              <a:rPr lang="en-US" altLang="en-US" sz="2400" dirty="0">
                <a:solidFill>
                  <a:srgbClr val="002060"/>
                </a:solidFill>
              </a:rPr>
              <a:t> et assistée </a:t>
            </a:r>
            <a:r>
              <a:rPr lang="en-ZA" altLang="en-US" sz="2400" dirty="0">
                <a:solidFill>
                  <a:srgbClr val="002060"/>
                </a:solidFill>
              </a:rPr>
              <a:t>par le </a:t>
            </a:r>
            <a:r>
              <a:rPr lang="fr-FR" sz="2400" dirty="0">
                <a:solidFill>
                  <a:srgbClr val="002060"/>
                </a:solidFill>
              </a:rPr>
              <a:t>Centre de Coordination des Urgences (COU) </a:t>
            </a:r>
            <a:r>
              <a:rPr lang="en-ZA" altLang="en-US" sz="2400" dirty="0" err="1">
                <a:solidFill>
                  <a:srgbClr val="002060"/>
                </a:solidFill>
              </a:rPr>
              <a:t>ou</a:t>
            </a:r>
            <a:r>
              <a:rPr lang="en-ZA" altLang="en-US" sz="2400" dirty="0">
                <a:solidFill>
                  <a:srgbClr val="002060"/>
                </a:solidFill>
              </a:rPr>
              <a:t> par une structure équivalente.</a:t>
            </a:r>
          </a:p>
          <a:p>
            <a:pPr marL="514350" indent="-514350">
              <a:lnSpc>
                <a:spcPts val="3000"/>
              </a:lnSpc>
              <a:buFont typeface="+mj-lt"/>
              <a:buAutoNum type="arabicPeriod"/>
            </a:pPr>
            <a:r>
              <a:rPr lang="en-ZA" altLang="en-US" sz="2400" dirty="0">
                <a:solidFill>
                  <a:srgbClr val="002060"/>
                </a:solidFill>
              </a:rPr>
              <a:t>Une EIR est</a:t>
            </a:r>
            <a:r>
              <a:rPr lang="en-ZA" altLang="en-US" sz="2400" dirty="0">
                <a:solidFill>
                  <a:schemeClr val="accent6">
                    <a:lumMod val="75000"/>
                  </a:schemeClr>
                </a:solidFill>
              </a:rPr>
              <a:t> </a:t>
            </a:r>
            <a:r>
              <a:rPr lang="en-ZA" altLang="en-US" sz="2400" dirty="0">
                <a:solidFill>
                  <a:srgbClr val="002060"/>
                </a:solidFill>
              </a:rPr>
              <a:t>polyvalente et ses membres ont des rôles complémentaires.</a:t>
            </a:r>
          </a:p>
          <a:p>
            <a:pPr marL="514350" indent="-514350">
              <a:lnSpc>
                <a:spcPts val="3000"/>
              </a:lnSpc>
              <a:buFont typeface="+mj-lt"/>
              <a:buAutoNum type="arabicPeriod"/>
            </a:pPr>
            <a:r>
              <a:rPr lang="en-US" altLang="en-US" sz="2400" dirty="0">
                <a:solidFill>
                  <a:srgbClr val="002060"/>
                </a:solidFill>
              </a:rPr>
              <a:t>L'EIR doit intervenir dans les 24 heures à compter du </a:t>
            </a:r>
            <a:r>
              <a:rPr lang="en-US" altLang="en-US" sz="2400" dirty="0" err="1">
                <a:solidFill>
                  <a:srgbClr val="002060"/>
                </a:solidFill>
              </a:rPr>
              <a:t>signalement</a:t>
            </a:r>
            <a:r>
              <a:rPr lang="en-US" altLang="en-US" sz="2400" dirty="0">
                <a:solidFill>
                  <a:srgbClr val="002060"/>
                </a:solidFill>
              </a:rPr>
              <a:t>.</a:t>
            </a:r>
          </a:p>
          <a:p>
            <a:pPr marL="514350" indent="-514350">
              <a:lnSpc>
                <a:spcPts val="3000"/>
              </a:lnSpc>
              <a:buFont typeface="+mj-lt"/>
              <a:buAutoNum type="arabicPeriod"/>
            </a:pPr>
            <a:endParaRPr lang="en-US" altLang="en-US" sz="2800" dirty="0"/>
          </a:p>
          <a:p>
            <a:pPr marL="514350" indent="-514350">
              <a:lnSpc>
                <a:spcPts val="3000"/>
              </a:lnSpc>
              <a:buFont typeface="+mj-lt"/>
              <a:buAutoNum type="arabicPeriod"/>
            </a:pPr>
            <a:endParaRPr lang="en-ZA" altLang="en-US" sz="2800" dirty="0"/>
          </a:p>
        </p:txBody>
      </p:sp>
    </p:spTree>
    <p:extLst>
      <p:ext uri="{BB962C8B-B14F-4D97-AF65-F5344CB8AC3E}">
        <p14:creationId xmlns:p14="http://schemas.microsoft.com/office/powerpoint/2010/main" val="34413205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75A310CD-2EA6-4C4B-9A39-48B0109090F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46083" name="Content Placeholder 2">
            <a:extLst>
              <a:ext uri="{FF2B5EF4-FFF2-40B4-BE49-F238E27FC236}">
                <a16:creationId xmlns:a16="http://schemas.microsoft.com/office/drawing/2014/main" id="{A0EB7FF0-DE40-4487-80F0-493239C7D3D4}"/>
              </a:ext>
            </a:extLst>
          </p:cNvPr>
          <p:cNvSpPr>
            <a:spLocks noGrp="1"/>
          </p:cNvSpPr>
          <p:nvPr>
            <p:ph idx="1"/>
          </p:nvPr>
        </p:nvSpPr>
        <p:spPr>
          <a:xfrm>
            <a:off x="457200" y="1484313"/>
            <a:ext cx="8229600" cy="4525962"/>
          </a:xfrm>
        </p:spPr>
        <p:txBody>
          <a:bodyPr/>
          <a:lstStyle/>
          <a:p>
            <a:pPr marL="0" indent="0">
              <a:buFont typeface="Arial" panose="020B0604020202020204" pitchFamily="34" charset="0"/>
              <a:buNone/>
            </a:pPr>
            <a:r>
              <a:rPr lang="en-US" altLang="en-US" sz="1500" b="1"/>
              <a:t>WHO Health Security Learning Platform - </a:t>
            </a:r>
            <a:r>
              <a:rPr lang="en-US" altLang="en-US" sz="1400" b="1"/>
              <a:t>Training Materials</a:t>
            </a:r>
            <a:endParaRPr lang="en-US" altLang="en-US" sz="1500" b="1"/>
          </a:p>
          <a:p>
            <a:pPr marL="0" indent="0">
              <a:buFont typeface="Arial" panose="020B0604020202020204" pitchFamily="34" charset="0"/>
              <a:buNone/>
            </a:pPr>
            <a:r>
              <a:rPr lang="fr-FR" altLang="en-US" sz="1500" b="1"/>
              <a:t>Plateforme d’Apprentissage de l'OMS sur la Sécurité Sanitaire - Matériel de formation</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Ces matériels de formation de l'OMS sont © Organisation mondiale de la Santé (OMS) 2018. Tous droits réservés.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a:hlinkClick r:id="rId2"/>
              </a:rPr>
              <a:t>https://extranet.who.int/hslp</a:t>
            </a:r>
            <a:endParaRPr lang="en-US" altLang="en-US" sz="1500" u="sng"/>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En outre, nous vous invitons à informer l'OMS de toute modification de ces documents que vous utilisez publiquement, à des fins d'archivage et de développement continu, en envoyant un courrier électronique à l'adresse suivante: </a:t>
            </a:r>
            <a:r>
              <a:rPr lang="fr-FR" altLang="en-US" sz="1500">
                <a:hlinkClick r:id="rId3"/>
              </a:rPr>
              <a:t>ihrhrt@who.int</a:t>
            </a:r>
            <a:r>
              <a:rPr lang="fr-FR" altLang="en-US" sz="1500"/>
              <a:t> </a:t>
            </a:r>
            <a:endParaRPr lang="en-US" altLang="en-US" sz="1500"/>
          </a:p>
        </p:txBody>
      </p:sp>
    </p:spTree>
    <p:extLst>
      <p:ext uri="{BB962C8B-B14F-4D97-AF65-F5344CB8AC3E}">
        <p14:creationId xmlns:p14="http://schemas.microsoft.com/office/powerpoint/2010/main" val="23016285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2708920"/>
            <a:ext cx="8229600" cy="1143000"/>
          </a:xfrm>
        </p:spPr>
        <p:txBody>
          <a:bodyPr/>
          <a:lstStyle/>
          <a:p>
            <a:r>
              <a:rPr lang="fr-FR" sz="6000" b="1" i="1" dirty="0" err="1">
                <a:solidFill>
                  <a:srgbClr val="002060"/>
                </a:solidFill>
              </a:rPr>
              <a:t>Merci</a:t>
            </a:r>
            <a:r>
              <a:rPr lang="fr-FR" sz="6000" b="1" i="1" dirty="0">
                <a:solidFill>
                  <a:srgbClr val="002060"/>
                </a:solidFill>
              </a:rPr>
              <a:t> </a:t>
            </a:r>
            <a:r>
              <a:rPr lang="fr-FR" sz="6000" b="1" i="1" dirty="0" err="1">
                <a:solidFill>
                  <a:srgbClr val="002060"/>
                </a:solidFill>
              </a:rPr>
              <a:t>!</a:t>
            </a:r>
            <a:endParaRPr lang="en-GB" sz="6000" b="1" i="1" dirty="0">
              <a:solidFill>
                <a:srgbClr val="002060"/>
              </a:solidFill>
            </a:endParaRPr>
          </a:p>
        </p:txBody>
      </p:sp>
    </p:spTree>
    <p:extLst>
      <p:ext uri="{BB962C8B-B14F-4D97-AF65-F5344CB8AC3E}">
        <p14:creationId xmlns:p14="http://schemas.microsoft.com/office/powerpoint/2010/main" val="1321763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z="4000" b="1" dirty="0">
                <a:solidFill>
                  <a:srgbClr val="002060"/>
                </a:solidFill>
              </a:rPr>
              <a:t>Qu'est-ce qu'une EIR ?</a:t>
            </a:r>
            <a:br>
              <a:rPr lang="en-US" altLang="en-US" sz="4000" b="1" dirty="0">
                <a:solidFill>
                  <a:srgbClr val="002060"/>
                </a:solidFill>
              </a:rPr>
            </a:br>
            <a:endParaRPr lang="en-GB" altLang="en-US" sz="2400" b="1" dirty="0">
              <a:solidFill>
                <a:srgbClr val="002060"/>
              </a:solidFill>
            </a:endParaRPr>
          </a:p>
        </p:txBody>
      </p:sp>
      <p:sp>
        <p:nvSpPr>
          <p:cNvPr id="17411" name="Content Placeholder 2"/>
          <p:cNvSpPr>
            <a:spLocks noGrp="1"/>
          </p:cNvSpPr>
          <p:nvPr>
            <p:ph idx="4294967295"/>
          </p:nvPr>
        </p:nvSpPr>
        <p:spPr>
          <a:xfrm>
            <a:off x="323528" y="1196753"/>
            <a:ext cx="8229600" cy="5112568"/>
          </a:xfrm>
          <a:prstGeom prst="rect">
            <a:avLst/>
          </a:prstGeom>
        </p:spPr>
        <p:txBody>
          <a:bodyPr/>
          <a:lstStyle/>
          <a:p>
            <a:pPr marL="0" indent="0">
              <a:buNone/>
            </a:pPr>
            <a:r>
              <a:rPr lang="fr-FR" altLang="en-US" sz="2400" dirty="0">
                <a:solidFill>
                  <a:srgbClr val="002060"/>
                </a:solidFill>
              </a:rPr>
              <a:t>Une EIR est une équipe multidisciplinaire qui :</a:t>
            </a:r>
          </a:p>
          <a:p>
            <a:endParaRPr lang="fr-FR" altLang="en-US" sz="2400" dirty="0">
              <a:solidFill>
                <a:srgbClr val="002060"/>
              </a:solidFill>
            </a:endParaRPr>
          </a:p>
          <a:p>
            <a:pPr marL="857250" lvl="1" indent="-457200">
              <a:buFont typeface="+mj-lt"/>
              <a:buAutoNum type="arabicPeriod"/>
            </a:pPr>
            <a:r>
              <a:rPr lang="fr-FR" altLang="en-US" sz="1800" dirty="0">
                <a:solidFill>
                  <a:srgbClr val="002060"/>
                </a:solidFill>
              </a:rPr>
              <a:t>Enquête sur les alertes, rumeurs et rapports des médias lors d’épidémies et autres urgences de santé publique ;</a:t>
            </a:r>
          </a:p>
          <a:p>
            <a:pPr marL="857250" lvl="1" indent="-457200">
              <a:buFont typeface="+mj-lt"/>
              <a:buAutoNum type="arabicPeriod"/>
            </a:pPr>
            <a:r>
              <a:rPr lang="fr-FR" altLang="en-US" sz="1800" dirty="0">
                <a:solidFill>
                  <a:srgbClr val="002060"/>
                </a:solidFill>
              </a:rPr>
              <a:t>Propose des stratégies et des méthodes appropriées pour l'investigation sur le terrain et des mesures de contrôle ;</a:t>
            </a:r>
          </a:p>
          <a:p>
            <a:pPr marL="857250" lvl="1" indent="-457200">
              <a:buFont typeface="+mj-lt"/>
              <a:buAutoNum type="arabicPeriod"/>
            </a:pPr>
            <a:r>
              <a:rPr lang="fr-FR" altLang="en-US" sz="1800" dirty="0">
                <a:solidFill>
                  <a:srgbClr val="002060"/>
                </a:solidFill>
              </a:rPr>
              <a:t>Effectue des mesures de contrôle et interventions ;</a:t>
            </a:r>
          </a:p>
          <a:p>
            <a:pPr marL="857250" lvl="1" indent="-457200">
              <a:buFont typeface="+mj-lt"/>
              <a:buAutoNum type="arabicPeriod"/>
            </a:pPr>
            <a:r>
              <a:rPr lang="fr-FR" altLang="en-US" sz="1800" dirty="0">
                <a:solidFill>
                  <a:srgbClr val="002060"/>
                </a:solidFill>
              </a:rPr>
              <a:t>Organise des activités pour la communication des risques ;</a:t>
            </a:r>
          </a:p>
          <a:p>
            <a:pPr marL="857250" lvl="1" indent="-457200">
              <a:buFont typeface="+mj-lt"/>
              <a:buAutoNum type="arabicPeriod"/>
            </a:pPr>
            <a:r>
              <a:rPr lang="fr-FR" altLang="en-US" sz="1800" dirty="0">
                <a:solidFill>
                  <a:srgbClr val="002060"/>
                </a:solidFill>
              </a:rPr>
              <a:t>Coordonne les activités de réponse en collaboration avec les autorités nationales  et infranationales, la communauté et autres partenaires ;</a:t>
            </a:r>
          </a:p>
          <a:p>
            <a:pPr marL="857250" lvl="1" indent="-457200">
              <a:buFont typeface="+mj-lt"/>
              <a:buAutoNum type="arabicPeriod"/>
            </a:pPr>
            <a:r>
              <a:rPr lang="fr-FR" altLang="en-US" sz="1800" dirty="0">
                <a:solidFill>
                  <a:srgbClr val="002060"/>
                </a:solidFill>
              </a:rPr>
              <a:t>Soutient la formation et les capacités ;</a:t>
            </a:r>
          </a:p>
          <a:p>
            <a:pPr marL="857250" lvl="1" indent="-457200">
              <a:buFont typeface="+mj-lt"/>
              <a:buAutoNum type="arabicPeriod"/>
            </a:pPr>
            <a:r>
              <a:rPr lang="fr-FR" altLang="en-US" sz="1800" dirty="0">
                <a:solidFill>
                  <a:srgbClr val="002060"/>
                </a:solidFill>
              </a:rPr>
              <a:t>Contribue à l'évaluation de la réponse ;</a:t>
            </a:r>
            <a:endParaRPr lang="en-US" altLang="en-US" sz="700" dirty="0">
              <a:solidFill>
                <a:srgbClr val="002060"/>
              </a:solidFill>
            </a:endParaRPr>
          </a:p>
          <a:p>
            <a:pPr marL="857250" lvl="1" indent="-457200">
              <a:buFont typeface="+mj-lt"/>
              <a:buAutoNum type="arabicPeriod"/>
            </a:pPr>
            <a:r>
              <a:rPr lang="fr-FR" altLang="en-US" sz="1800" dirty="0">
                <a:solidFill>
                  <a:srgbClr val="002060"/>
                </a:solidFill>
              </a:rPr>
              <a:t>Prépare des rapports de situation brefs et réguliers et des rapports d'investigations détaillés.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8029" y="196108"/>
            <a:ext cx="8846459" cy="646331"/>
          </a:xfrm>
          <a:prstGeom prst="rect">
            <a:avLst/>
          </a:prstGeom>
          <a:noFill/>
        </p:spPr>
        <p:txBody>
          <a:bodyPr wrap="square" rtlCol="0">
            <a:spAutoFit/>
          </a:bodyPr>
          <a:lstStyle/>
          <a:p>
            <a:pPr algn="ctr"/>
            <a:r>
              <a:rPr lang="en-US" sz="3600" b="1" dirty="0" err="1">
                <a:solidFill>
                  <a:srgbClr val="002060"/>
                </a:solidFill>
                <a:latin typeface="Segoe UI Semibold" panose="020B0702040204020203" pitchFamily="34" charset="0"/>
              </a:rPr>
              <a:t>Multidisciplinaire</a:t>
            </a:r>
            <a:r>
              <a:rPr lang="en-US" sz="3600" b="1" dirty="0">
                <a:solidFill>
                  <a:srgbClr val="002060"/>
                </a:solidFill>
                <a:latin typeface="Segoe UI Semibold" panose="020B0702040204020203" pitchFamily="34" charset="0"/>
              </a:rPr>
              <a:t>? </a:t>
            </a:r>
            <a:r>
              <a:rPr lang="en-US" sz="3600" b="1" dirty="0" err="1">
                <a:solidFill>
                  <a:srgbClr val="002060"/>
                </a:solidFill>
                <a:latin typeface="Segoe UI Semibold" panose="020B0702040204020203" pitchFamily="34" charset="0"/>
              </a:rPr>
              <a:t>Interdisciplinaire</a:t>
            </a:r>
            <a:r>
              <a:rPr lang="en-US" sz="3600" b="1" dirty="0">
                <a:solidFill>
                  <a:srgbClr val="002060"/>
                </a:solidFill>
                <a:latin typeface="Segoe UI Semibold" panose="020B0702040204020203" pitchFamily="34" charset="0"/>
              </a:rPr>
              <a:t>? </a:t>
            </a:r>
          </a:p>
        </p:txBody>
      </p:sp>
      <p:sp>
        <p:nvSpPr>
          <p:cNvPr id="4" name="TextBox 3"/>
          <p:cNvSpPr txBox="1"/>
          <p:nvPr/>
        </p:nvSpPr>
        <p:spPr>
          <a:xfrm>
            <a:off x="251520" y="3280467"/>
            <a:ext cx="8202688" cy="2031325"/>
          </a:xfrm>
          <a:prstGeom prst="rect">
            <a:avLst/>
          </a:prstGeom>
          <a:noFill/>
        </p:spPr>
        <p:txBody>
          <a:bodyPr wrap="square" rtlCol="0">
            <a:spAutoFit/>
          </a:bodyPr>
          <a:lstStyle/>
          <a:p>
            <a:r>
              <a:rPr lang="en-GB" sz="1500" b="1" u="sng" dirty="0">
                <a:solidFill>
                  <a:schemeClr val="accent6">
                    <a:lumMod val="75000"/>
                  </a:schemeClr>
                </a:solidFill>
                <a:latin typeface="Segoe UI Semibold" panose="020B0702040204020203" pitchFamily="34" charset="0"/>
              </a:rPr>
              <a:t> </a:t>
            </a:r>
            <a:r>
              <a:rPr lang="en-GB" b="1" u="sng" dirty="0" err="1">
                <a:solidFill>
                  <a:schemeClr val="accent6">
                    <a:lumMod val="75000"/>
                  </a:schemeClr>
                </a:solidFill>
                <a:latin typeface="Segoe UI Semibold" panose="020B0702040204020203" pitchFamily="34" charset="0"/>
              </a:rPr>
              <a:t>Interdisciplinaire</a:t>
            </a:r>
            <a:r>
              <a:rPr lang="en-GB" u="sng" dirty="0">
                <a:solidFill>
                  <a:schemeClr val="accent6">
                    <a:lumMod val="75000"/>
                  </a:schemeClr>
                </a:solidFill>
                <a:latin typeface="Segoe UI Semibold" panose="020B0702040204020203" pitchFamily="34" charset="0"/>
              </a:rPr>
              <a:t>: </a:t>
            </a:r>
          </a:p>
          <a:p>
            <a:pPr marL="257175" indent="-257175">
              <a:buFont typeface="Arial" panose="020B0604020202020204" pitchFamily="34" charset="0"/>
              <a:buChar char="•"/>
            </a:pPr>
            <a:r>
              <a:rPr lang="en-GB" dirty="0">
                <a:solidFill>
                  <a:srgbClr val="002060"/>
                </a:solidFill>
                <a:latin typeface="Segoe UI Semibold" panose="020B0702040204020203" pitchFamily="34" charset="0"/>
              </a:rPr>
              <a:t>Un certain </a:t>
            </a:r>
            <a:r>
              <a:rPr lang="en-GB" dirty="0" err="1">
                <a:solidFill>
                  <a:srgbClr val="002060"/>
                </a:solidFill>
                <a:latin typeface="Segoe UI Semibold" panose="020B0702040204020203" pitchFamily="34" charset="0"/>
              </a:rPr>
              <a:t>nombre</a:t>
            </a:r>
            <a:r>
              <a:rPr lang="en-GB" dirty="0">
                <a:solidFill>
                  <a:srgbClr val="002060"/>
                </a:solidFill>
                <a:latin typeface="Segoe UI Semibold" panose="020B0702040204020203" pitchFamily="34" charset="0"/>
              </a:rPr>
              <a:t> de disciplines</a:t>
            </a:r>
          </a:p>
          <a:p>
            <a:pPr marL="257175" indent="-257175">
              <a:buFont typeface="Arial" panose="020B0604020202020204" pitchFamily="34" charset="0"/>
              <a:buChar char="•"/>
            </a:pPr>
            <a:r>
              <a:rPr lang="en-GB" dirty="0">
                <a:solidFill>
                  <a:srgbClr val="002060"/>
                </a:solidFill>
                <a:latin typeface="Segoe UI Semibold" panose="020B0702040204020203" pitchFamily="34" charset="0"/>
              </a:rPr>
              <a:t>Collaboration active entre disciplines</a:t>
            </a:r>
          </a:p>
          <a:p>
            <a:pPr marL="257175" indent="-257175">
              <a:buFont typeface="Arial" panose="020B0604020202020204" pitchFamily="34" charset="0"/>
              <a:buChar char="•"/>
            </a:pPr>
            <a:r>
              <a:rPr lang="fr-FR" dirty="0">
                <a:solidFill>
                  <a:srgbClr val="002060"/>
                </a:solidFill>
                <a:latin typeface="Segoe UI Semibold" panose="020B0702040204020203" pitchFamily="34" charset="0"/>
              </a:rPr>
              <a:t>Les limites des composants sont </a:t>
            </a:r>
            <a:r>
              <a:rPr lang="fr-FR" dirty="0" err="1">
                <a:solidFill>
                  <a:srgbClr val="002060"/>
                </a:solidFill>
                <a:latin typeface="Segoe UI Semibold" panose="020B0702040204020203" pitchFamily="34" charset="0"/>
              </a:rPr>
              <a:t>repousées</a:t>
            </a:r>
            <a:endParaRPr lang="fr-FR" dirty="0">
              <a:solidFill>
                <a:srgbClr val="002060"/>
              </a:solidFill>
              <a:latin typeface="Segoe UI Semibold" panose="020B0702040204020203" pitchFamily="34" charset="0"/>
            </a:endParaRPr>
          </a:p>
          <a:p>
            <a:pPr marL="257175" indent="-257175">
              <a:buFont typeface="Arial" panose="020B0604020202020204" pitchFamily="34" charset="0"/>
              <a:buChar char="•"/>
            </a:pPr>
            <a:r>
              <a:rPr lang="en-GB" dirty="0">
                <a:solidFill>
                  <a:srgbClr val="002060"/>
                </a:solidFill>
                <a:latin typeface="Segoe UI Semibold" panose="020B0702040204020203" pitchFamily="34" charset="0"/>
              </a:rPr>
              <a:t>Pas </a:t>
            </a:r>
            <a:r>
              <a:rPr lang="en-GB" dirty="0" err="1">
                <a:solidFill>
                  <a:srgbClr val="002060"/>
                </a:solidFill>
                <a:latin typeface="Segoe UI Semibold" panose="020B0702040204020203" pitchFamily="34" charset="0"/>
              </a:rPr>
              <a:t>uniquement</a:t>
            </a:r>
            <a:r>
              <a:rPr lang="en-GB" dirty="0">
                <a:solidFill>
                  <a:srgbClr val="002060"/>
                </a:solidFill>
                <a:latin typeface="Segoe UI Semibold" panose="020B0702040204020203" pitchFamily="34" charset="0"/>
              </a:rPr>
              <a:t> la </a:t>
            </a:r>
            <a:r>
              <a:rPr lang="en-GB" dirty="0" err="1">
                <a:solidFill>
                  <a:srgbClr val="002060"/>
                </a:solidFill>
                <a:latin typeface="Segoe UI Semibold" panose="020B0702040204020203" pitchFamily="34" charset="0"/>
              </a:rPr>
              <a:t>somme</a:t>
            </a:r>
            <a:r>
              <a:rPr lang="en-GB" dirty="0">
                <a:solidFill>
                  <a:srgbClr val="002060"/>
                </a:solidFill>
                <a:latin typeface="Segoe UI Semibold" panose="020B0702040204020203" pitchFamily="34" charset="0"/>
              </a:rPr>
              <a:t> des </a:t>
            </a:r>
            <a:r>
              <a:rPr lang="en-GB" dirty="0" err="1">
                <a:solidFill>
                  <a:srgbClr val="002060"/>
                </a:solidFill>
                <a:latin typeface="Segoe UI Semibold" panose="020B0702040204020203" pitchFamily="34" charset="0"/>
              </a:rPr>
              <a:t>différentes</a:t>
            </a:r>
            <a:r>
              <a:rPr lang="en-GB" dirty="0">
                <a:solidFill>
                  <a:srgbClr val="002060"/>
                </a:solidFill>
                <a:latin typeface="Segoe UI Semibold" panose="020B0702040204020203" pitchFamily="34" charset="0"/>
              </a:rPr>
              <a:t> disciplines/parties</a:t>
            </a:r>
          </a:p>
          <a:p>
            <a:pPr marL="257175" indent="-257175">
              <a:buFont typeface="Arial" panose="020B0604020202020204" pitchFamily="34" charset="0"/>
              <a:buChar char="•"/>
            </a:pPr>
            <a:r>
              <a:rPr lang="fr-FR" dirty="0">
                <a:solidFill>
                  <a:srgbClr val="002060"/>
                </a:solidFill>
                <a:latin typeface="Segoe UI Semibold" panose="020B0702040204020203" pitchFamily="34" charset="0"/>
              </a:rPr>
              <a:t>Synthétiser les disciplines en quelque chose de nouveau, coordonnée et holistique</a:t>
            </a:r>
            <a:endParaRPr lang="en-GB" sz="1500" dirty="0">
              <a:solidFill>
                <a:srgbClr val="002060"/>
              </a:solidFill>
              <a:latin typeface="Segoe UI Semibold" panose="020B0702040204020203" pitchFamily="34" charset="0"/>
            </a:endParaRPr>
          </a:p>
        </p:txBody>
      </p:sp>
      <p:sp>
        <p:nvSpPr>
          <p:cNvPr id="5" name="TextBox 4"/>
          <p:cNvSpPr txBox="1"/>
          <p:nvPr/>
        </p:nvSpPr>
        <p:spPr>
          <a:xfrm>
            <a:off x="251520" y="1268760"/>
            <a:ext cx="7637540" cy="1477328"/>
          </a:xfrm>
          <a:prstGeom prst="rect">
            <a:avLst/>
          </a:prstGeom>
          <a:noFill/>
        </p:spPr>
        <p:txBody>
          <a:bodyPr wrap="none" rtlCol="0">
            <a:spAutoFit/>
          </a:bodyPr>
          <a:lstStyle/>
          <a:p>
            <a:r>
              <a:rPr lang="en-GB" u="sng" dirty="0" err="1">
                <a:solidFill>
                  <a:schemeClr val="accent6">
                    <a:lumMod val="75000"/>
                  </a:schemeClr>
                </a:solidFill>
                <a:latin typeface="Segoe UI Semibold" panose="020B0702040204020203" pitchFamily="34" charset="0"/>
              </a:rPr>
              <a:t>Multidisciplinaire</a:t>
            </a:r>
            <a:r>
              <a:rPr lang="en-GB" u="sng" dirty="0">
                <a:solidFill>
                  <a:schemeClr val="accent6">
                    <a:lumMod val="75000"/>
                  </a:schemeClr>
                </a:solidFill>
                <a:latin typeface="Segoe UI Semibold" panose="020B0702040204020203" pitchFamily="34" charset="0"/>
              </a:rPr>
              <a:t>: </a:t>
            </a:r>
          </a:p>
          <a:p>
            <a:pPr marL="257175" indent="-257175">
              <a:buFont typeface="Arial" panose="020B0604020202020204" pitchFamily="34" charset="0"/>
              <a:buChar char="•"/>
            </a:pPr>
            <a:r>
              <a:rPr lang="en-GB" dirty="0">
                <a:solidFill>
                  <a:srgbClr val="002060"/>
                </a:solidFill>
                <a:latin typeface="Segoe UI Semibold" panose="020B0702040204020203" pitchFamily="34" charset="0"/>
              </a:rPr>
              <a:t>Un certain </a:t>
            </a:r>
            <a:r>
              <a:rPr lang="en-GB" dirty="0" err="1">
                <a:solidFill>
                  <a:srgbClr val="002060"/>
                </a:solidFill>
                <a:latin typeface="Segoe UI Semibold" panose="020B0702040204020203" pitchFamily="34" charset="0"/>
              </a:rPr>
              <a:t>nombre</a:t>
            </a:r>
            <a:r>
              <a:rPr lang="en-GB" dirty="0">
                <a:solidFill>
                  <a:srgbClr val="002060"/>
                </a:solidFill>
                <a:latin typeface="Segoe UI Semibold" panose="020B0702040204020203" pitchFamily="34" charset="0"/>
              </a:rPr>
              <a:t> de disciplines</a:t>
            </a:r>
          </a:p>
          <a:p>
            <a:pPr marL="257175" indent="-257175">
              <a:buFont typeface="Arial" panose="020B0604020202020204" pitchFamily="34" charset="0"/>
              <a:buChar char="•"/>
            </a:pPr>
            <a:r>
              <a:rPr lang="en-GB" dirty="0" err="1">
                <a:solidFill>
                  <a:srgbClr val="002060"/>
                </a:solidFill>
                <a:latin typeface="Segoe UI Semibold" panose="020B0702040204020203" pitchFamily="34" charset="0"/>
              </a:rPr>
              <a:t>Tendance</a:t>
            </a:r>
            <a:r>
              <a:rPr lang="en-GB" dirty="0">
                <a:solidFill>
                  <a:srgbClr val="002060"/>
                </a:solidFill>
                <a:latin typeface="Segoe UI Semibold" panose="020B0702040204020203" pitchFamily="34" charset="0"/>
              </a:rPr>
              <a:t> à </a:t>
            </a:r>
            <a:r>
              <a:rPr lang="en-GB" dirty="0" err="1">
                <a:solidFill>
                  <a:srgbClr val="002060"/>
                </a:solidFill>
                <a:latin typeface="Segoe UI Semibold" panose="020B0702040204020203" pitchFamily="34" charset="0"/>
              </a:rPr>
              <a:t>rester</a:t>
            </a:r>
            <a:r>
              <a:rPr lang="en-GB" dirty="0">
                <a:solidFill>
                  <a:srgbClr val="002060"/>
                </a:solidFill>
                <a:latin typeface="Segoe UI Semibold" panose="020B0702040204020203" pitchFamily="34" charset="0"/>
              </a:rPr>
              <a:t> </a:t>
            </a:r>
            <a:r>
              <a:rPr lang="en-GB" dirty="0" err="1">
                <a:solidFill>
                  <a:srgbClr val="002060"/>
                </a:solidFill>
                <a:latin typeface="Segoe UI Semibold" panose="020B0702040204020203" pitchFamily="34" charset="0"/>
              </a:rPr>
              <a:t>concentré</a:t>
            </a:r>
            <a:r>
              <a:rPr lang="en-GB" dirty="0">
                <a:solidFill>
                  <a:srgbClr val="002060"/>
                </a:solidFill>
                <a:latin typeface="Segoe UI Semibold" panose="020B0702040204020203" pitchFamily="34" charset="0"/>
              </a:rPr>
              <a:t> </a:t>
            </a:r>
            <a:r>
              <a:rPr lang="en-GB" dirty="0" err="1">
                <a:solidFill>
                  <a:srgbClr val="002060"/>
                </a:solidFill>
                <a:latin typeface="Segoe UI Semibold" panose="020B0702040204020203" pitchFamily="34" charset="0"/>
              </a:rPr>
              <a:t>sur</a:t>
            </a:r>
            <a:r>
              <a:rPr lang="en-GB" dirty="0">
                <a:solidFill>
                  <a:srgbClr val="002060"/>
                </a:solidFill>
                <a:latin typeface="Segoe UI Semibold" panose="020B0702040204020203" pitchFamily="34" charset="0"/>
              </a:rPr>
              <a:t> </a:t>
            </a:r>
            <a:r>
              <a:rPr lang="en-GB" dirty="0" err="1">
                <a:solidFill>
                  <a:srgbClr val="002060"/>
                </a:solidFill>
                <a:latin typeface="Segoe UI Semibold" panose="020B0702040204020203" pitchFamily="34" charset="0"/>
              </a:rPr>
              <a:t>une</a:t>
            </a:r>
            <a:r>
              <a:rPr lang="en-GB" dirty="0">
                <a:solidFill>
                  <a:srgbClr val="002060"/>
                </a:solidFill>
                <a:latin typeface="Segoe UI Semibold" panose="020B0702040204020203" pitchFamily="34" charset="0"/>
              </a:rPr>
              <a:t> discipline de </a:t>
            </a:r>
            <a:r>
              <a:rPr lang="en-GB" dirty="0" err="1">
                <a:solidFill>
                  <a:srgbClr val="002060"/>
                </a:solidFill>
                <a:latin typeface="Segoe UI Semibold" panose="020B0702040204020203" pitchFamily="34" charset="0"/>
              </a:rPr>
              <a:t>manière</a:t>
            </a:r>
            <a:r>
              <a:rPr lang="en-GB" dirty="0">
                <a:solidFill>
                  <a:srgbClr val="002060"/>
                </a:solidFill>
                <a:latin typeface="Segoe UI Semibold" panose="020B0702040204020203" pitchFamily="34" charset="0"/>
              </a:rPr>
              <a:t> </a:t>
            </a:r>
            <a:r>
              <a:rPr lang="en-GB" dirty="0" err="1">
                <a:solidFill>
                  <a:srgbClr val="002060"/>
                </a:solidFill>
                <a:latin typeface="Segoe UI Semibold" panose="020B0702040204020203" pitchFamily="34" charset="0"/>
              </a:rPr>
              <a:t>cloisonnée</a:t>
            </a:r>
            <a:endParaRPr lang="en-GB" dirty="0">
              <a:solidFill>
                <a:srgbClr val="002060"/>
              </a:solidFill>
              <a:latin typeface="Segoe UI Semibold" panose="020B0702040204020203" pitchFamily="34" charset="0"/>
            </a:endParaRPr>
          </a:p>
          <a:p>
            <a:pPr marL="257175" indent="-257175">
              <a:buFont typeface="Arial" panose="020B0604020202020204" pitchFamily="34" charset="0"/>
              <a:buChar char="•"/>
            </a:pPr>
            <a:r>
              <a:rPr lang="en-GB" dirty="0" err="1">
                <a:solidFill>
                  <a:srgbClr val="002060"/>
                </a:solidFill>
                <a:latin typeface="Segoe UI Semibold" panose="020B0702040204020203" pitchFamily="34" charset="0"/>
              </a:rPr>
              <a:t>Rendent</a:t>
            </a:r>
            <a:r>
              <a:rPr lang="en-GB" dirty="0">
                <a:solidFill>
                  <a:srgbClr val="002060"/>
                </a:solidFill>
                <a:latin typeface="Segoe UI Semibold" panose="020B0702040204020203" pitchFamily="34" charset="0"/>
              </a:rPr>
              <a:t> des </a:t>
            </a:r>
            <a:r>
              <a:rPr lang="en-GB" dirty="0" err="1">
                <a:solidFill>
                  <a:srgbClr val="002060"/>
                </a:solidFill>
                <a:latin typeface="Segoe UI Semibold" panose="020B0702040204020203" pitchFamily="34" charset="0"/>
              </a:rPr>
              <a:t>comptes</a:t>
            </a:r>
            <a:r>
              <a:rPr lang="en-GB" dirty="0">
                <a:solidFill>
                  <a:srgbClr val="002060"/>
                </a:solidFill>
                <a:latin typeface="Segoe UI Semibold" panose="020B0702040204020203" pitchFamily="34" charset="0"/>
              </a:rPr>
              <a:t> </a:t>
            </a:r>
            <a:r>
              <a:rPr lang="en-GB" dirty="0" err="1">
                <a:solidFill>
                  <a:srgbClr val="002060"/>
                </a:solidFill>
                <a:latin typeface="Segoe UI Semibold" panose="020B0702040204020203" pitchFamily="34" charset="0"/>
              </a:rPr>
              <a:t>dans</a:t>
            </a:r>
            <a:r>
              <a:rPr lang="en-GB" dirty="0">
                <a:solidFill>
                  <a:srgbClr val="002060"/>
                </a:solidFill>
                <a:latin typeface="Segoe UI Semibold" panose="020B0702040204020203" pitchFamily="34" charset="0"/>
              </a:rPr>
              <a:t> </a:t>
            </a:r>
            <a:r>
              <a:rPr lang="en-GB" dirty="0" err="1">
                <a:solidFill>
                  <a:srgbClr val="002060"/>
                </a:solidFill>
                <a:latin typeface="Segoe UI Semibold" panose="020B0702040204020203" pitchFamily="34" charset="0"/>
              </a:rPr>
              <a:t>leur</a:t>
            </a:r>
            <a:r>
              <a:rPr lang="en-GB" dirty="0">
                <a:solidFill>
                  <a:srgbClr val="002060"/>
                </a:solidFill>
                <a:latin typeface="Segoe UI Semibold" panose="020B0702040204020203" pitchFamily="34" charset="0"/>
              </a:rPr>
              <a:t> discipline</a:t>
            </a:r>
          </a:p>
          <a:p>
            <a:pPr marL="257175" indent="-257175">
              <a:buFont typeface="Arial" panose="020B0604020202020204" pitchFamily="34" charset="0"/>
              <a:buChar char="•"/>
            </a:pPr>
            <a:r>
              <a:rPr lang="en-GB" dirty="0">
                <a:solidFill>
                  <a:srgbClr val="002060"/>
                </a:solidFill>
                <a:latin typeface="Segoe UI Semibold" panose="020B0702040204020203" pitchFamily="34" charset="0"/>
              </a:rPr>
              <a:t>Engagement </a:t>
            </a:r>
            <a:r>
              <a:rPr lang="en-GB" dirty="0" err="1">
                <a:solidFill>
                  <a:srgbClr val="002060"/>
                </a:solidFill>
                <a:latin typeface="Segoe UI Semibold" panose="020B0702040204020203" pitchFamily="34" charset="0"/>
              </a:rPr>
              <a:t>dans</a:t>
            </a:r>
            <a:r>
              <a:rPr lang="en-GB" dirty="0">
                <a:solidFill>
                  <a:srgbClr val="002060"/>
                </a:solidFill>
                <a:latin typeface="Segoe UI Semibold" panose="020B0702040204020203" pitchFamily="34" charset="0"/>
              </a:rPr>
              <a:t> </a:t>
            </a:r>
            <a:r>
              <a:rPr lang="en-GB" dirty="0" err="1">
                <a:solidFill>
                  <a:srgbClr val="002060"/>
                </a:solidFill>
                <a:latin typeface="Segoe UI Semibold" panose="020B0702040204020203" pitchFamily="34" charset="0"/>
              </a:rPr>
              <a:t>d’autres</a:t>
            </a:r>
            <a:r>
              <a:rPr lang="en-GB" dirty="0">
                <a:solidFill>
                  <a:srgbClr val="002060"/>
                </a:solidFill>
                <a:latin typeface="Segoe UI Semibold" panose="020B0702040204020203" pitchFamily="34" charset="0"/>
              </a:rPr>
              <a:t> disciplines </a:t>
            </a:r>
            <a:r>
              <a:rPr lang="en-GB" dirty="0" err="1">
                <a:solidFill>
                  <a:srgbClr val="002060"/>
                </a:solidFill>
                <a:latin typeface="Segoe UI Semibold" panose="020B0702040204020203" pitchFamily="34" charset="0"/>
              </a:rPr>
              <a:t>peut</a:t>
            </a:r>
            <a:r>
              <a:rPr lang="en-GB" dirty="0">
                <a:solidFill>
                  <a:srgbClr val="002060"/>
                </a:solidFill>
                <a:latin typeface="Segoe UI Semibold" panose="020B0702040204020203" pitchFamily="34" charset="0"/>
              </a:rPr>
              <a:t> </a:t>
            </a:r>
            <a:r>
              <a:rPr lang="en-GB" dirty="0" err="1">
                <a:solidFill>
                  <a:srgbClr val="002060"/>
                </a:solidFill>
                <a:latin typeface="Segoe UI Semibold" panose="020B0702040204020203" pitchFamily="34" charset="0"/>
              </a:rPr>
              <a:t>être</a:t>
            </a:r>
            <a:r>
              <a:rPr lang="en-GB" dirty="0">
                <a:solidFill>
                  <a:srgbClr val="002060"/>
                </a:solidFill>
                <a:latin typeface="Segoe UI Semibold" panose="020B0702040204020203" pitchFamily="34" charset="0"/>
              </a:rPr>
              <a:t> </a:t>
            </a:r>
            <a:r>
              <a:rPr lang="en-GB" dirty="0" err="1">
                <a:solidFill>
                  <a:srgbClr val="002060"/>
                </a:solidFill>
                <a:latin typeface="Segoe UI Semibold" panose="020B0702040204020203" pitchFamily="34" charset="0"/>
              </a:rPr>
              <a:t>limité</a:t>
            </a:r>
            <a:endParaRPr lang="en-GB" dirty="0">
              <a:solidFill>
                <a:srgbClr val="002060"/>
              </a:solidFill>
              <a:latin typeface="Segoe UI Semibold" panose="020B0702040204020203" pitchFamily="34" charset="0"/>
            </a:endParaRPr>
          </a:p>
        </p:txBody>
      </p:sp>
      <p:pic>
        <p:nvPicPr>
          <p:cNvPr id="6" name="Picture 3"/>
          <p:cNvPicPr>
            <a:picLocks noChangeAspect="1" noChangeArrowheads="1"/>
          </p:cNvPicPr>
          <p:nvPr/>
        </p:nvPicPr>
        <p:blipFill>
          <a:blip r:embed="rId2"/>
          <a:srcRect/>
          <a:stretch>
            <a:fillRect/>
          </a:stretch>
        </p:blipFill>
        <p:spPr bwMode="auto">
          <a:xfrm>
            <a:off x="7020272" y="900079"/>
            <a:ext cx="1339463" cy="910835"/>
          </a:xfrm>
          <a:prstGeom prst="rect">
            <a:avLst/>
          </a:prstGeom>
          <a:noFill/>
          <a:ln w="9525">
            <a:noFill/>
            <a:miter lim="800000"/>
            <a:headEnd/>
            <a:tailEnd/>
          </a:ln>
          <a:effectLst/>
        </p:spPr>
      </p:pic>
      <p:pic>
        <p:nvPicPr>
          <p:cNvPr id="7" name="Picture 2"/>
          <p:cNvPicPr>
            <a:picLocks noChangeAspect="1" noChangeArrowheads="1"/>
          </p:cNvPicPr>
          <p:nvPr/>
        </p:nvPicPr>
        <p:blipFill>
          <a:blip r:embed="rId3"/>
          <a:srcRect/>
          <a:stretch>
            <a:fillRect/>
          </a:stretch>
        </p:blipFill>
        <p:spPr bwMode="auto">
          <a:xfrm>
            <a:off x="6561434" y="3417858"/>
            <a:ext cx="1393041" cy="857256"/>
          </a:xfrm>
          <a:prstGeom prst="rect">
            <a:avLst/>
          </a:prstGeom>
          <a:noFill/>
          <a:ln w="9525">
            <a:noFill/>
            <a:miter lim="800000"/>
            <a:headEnd/>
            <a:tailEnd/>
          </a:ln>
          <a:effectLst/>
        </p:spPr>
      </p:pic>
      <p:sp>
        <p:nvSpPr>
          <p:cNvPr id="8" name="TextBox 7"/>
          <p:cNvSpPr txBox="1"/>
          <p:nvPr/>
        </p:nvSpPr>
        <p:spPr>
          <a:xfrm>
            <a:off x="3563888" y="5686379"/>
            <a:ext cx="5580113" cy="213585"/>
          </a:xfrm>
          <a:prstGeom prst="rect">
            <a:avLst/>
          </a:prstGeom>
          <a:noFill/>
        </p:spPr>
        <p:txBody>
          <a:bodyPr wrap="square" rtlCol="0">
            <a:spAutoFit/>
          </a:bodyPr>
          <a:lstStyle/>
          <a:p>
            <a:r>
              <a:rPr lang="en-GB" sz="788" dirty="0"/>
              <a:t>Working </a:t>
            </a:r>
            <a:r>
              <a:rPr lang="en-GB" sz="788" dirty="0" err="1"/>
              <a:t>interdisciplinarily</a:t>
            </a:r>
            <a:r>
              <a:rPr lang="en-GB" sz="788" dirty="0"/>
              <a:t> – C. Kearns, Queen’s University Belfast. http://epietalumni.net/workshop1/</a:t>
            </a:r>
          </a:p>
        </p:txBody>
      </p:sp>
    </p:spTree>
    <p:extLst>
      <p:ext uri="{BB962C8B-B14F-4D97-AF65-F5344CB8AC3E}">
        <p14:creationId xmlns:p14="http://schemas.microsoft.com/office/powerpoint/2010/main" val="3625458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srcRect/>
          <a:stretch>
            <a:fillRect/>
          </a:stretch>
        </p:blipFill>
        <p:spPr bwMode="auto">
          <a:xfrm>
            <a:off x="471402" y="1548729"/>
            <a:ext cx="2006314" cy="1234655"/>
          </a:xfrm>
          <a:prstGeom prst="rect">
            <a:avLst/>
          </a:prstGeom>
          <a:noFill/>
          <a:ln w="9525">
            <a:noFill/>
            <a:miter lim="800000"/>
            <a:headEnd/>
            <a:tailEnd/>
          </a:ln>
          <a:effectLst/>
        </p:spPr>
      </p:pic>
      <p:pic>
        <p:nvPicPr>
          <p:cNvPr id="4" name="Picture 3" descr="orchestra-clip-art-580x333.gif"/>
          <p:cNvPicPr>
            <a:picLocks noChangeAspect="1"/>
          </p:cNvPicPr>
          <p:nvPr/>
        </p:nvPicPr>
        <p:blipFill>
          <a:blip r:embed="rId4"/>
          <a:stretch>
            <a:fillRect/>
          </a:stretch>
        </p:blipFill>
        <p:spPr>
          <a:xfrm>
            <a:off x="3773344" y="1268760"/>
            <a:ext cx="4061902" cy="1935140"/>
          </a:xfrm>
          <a:prstGeom prst="rect">
            <a:avLst/>
          </a:prstGeom>
        </p:spPr>
      </p:pic>
      <p:sp>
        <p:nvSpPr>
          <p:cNvPr id="5" name="TextBox 4"/>
          <p:cNvSpPr txBox="1"/>
          <p:nvPr/>
        </p:nvSpPr>
        <p:spPr>
          <a:xfrm>
            <a:off x="627424" y="3527923"/>
            <a:ext cx="8520727" cy="1754326"/>
          </a:xfrm>
          <a:prstGeom prst="rect">
            <a:avLst/>
          </a:prstGeom>
          <a:noFill/>
        </p:spPr>
        <p:txBody>
          <a:bodyPr wrap="square" rtlCol="0">
            <a:spAutoFit/>
          </a:bodyPr>
          <a:lstStyle/>
          <a:p>
            <a:r>
              <a:rPr lang="en-GB" b="1" dirty="0" err="1">
                <a:solidFill>
                  <a:srgbClr val="002060"/>
                </a:solidFill>
              </a:rPr>
              <a:t>Coordinateur</a:t>
            </a:r>
            <a:r>
              <a:rPr lang="en-GB" b="1" dirty="0">
                <a:solidFill>
                  <a:srgbClr val="002060"/>
                </a:solidFill>
              </a:rPr>
              <a:t>/chef </a:t>
            </a:r>
            <a:r>
              <a:rPr lang="en-GB" b="1" dirty="0" err="1">
                <a:solidFill>
                  <a:srgbClr val="002060"/>
                </a:solidFill>
              </a:rPr>
              <a:t>d’équipe</a:t>
            </a:r>
            <a:r>
              <a:rPr lang="en-GB" b="1" dirty="0">
                <a:solidFill>
                  <a:srgbClr val="002060"/>
                </a:solidFill>
              </a:rPr>
              <a:t> Intervention </a:t>
            </a:r>
            <a:r>
              <a:rPr lang="en-GB" b="1" dirty="0" err="1">
                <a:solidFill>
                  <a:srgbClr val="002060"/>
                </a:solidFill>
              </a:rPr>
              <a:t>d’Urgence</a:t>
            </a:r>
            <a:r>
              <a:rPr lang="en-GB" b="1" dirty="0">
                <a:solidFill>
                  <a:srgbClr val="002060"/>
                </a:solidFill>
              </a:rPr>
              <a:t> </a:t>
            </a:r>
            <a:r>
              <a:rPr lang="en-GB" dirty="0">
                <a:solidFill>
                  <a:srgbClr val="002060"/>
                </a:solidFill>
              </a:rPr>
              <a:t>= </a:t>
            </a:r>
            <a:r>
              <a:rPr lang="en-GB" dirty="0" err="1">
                <a:solidFill>
                  <a:srgbClr val="002060"/>
                </a:solidFill>
              </a:rPr>
              <a:t>facilite</a:t>
            </a:r>
            <a:r>
              <a:rPr lang="en-GB" dirty="0">
                <a:solidFill>
                  <a:srgbClr val="002060"/>
                </a:solidFill>
              </a:rPr>
              <a:t> les interactions entre les </a:t>
            </a:r>
            <a:r>
              <a:rPr lang="en-GB" dirty="0" err="1">
                <a:solidFill>
                  <a:srgbClr val="002060"/>
                </a:solidFill>
              </a:rPr>
              <a:t>membres</a:t>
            </a:r>
            <a:r>
              <a:rPr lang="en-GB" dirty="0">
                <a:solidFill>
                  <a:srgbClr val="002060"/>
                </a:solidFill>
              </a:rPr>
              <a:t> de </a:t>
            </a:r>
            <a:r>
              <a:rPr lang="en-GB" dirty="0" err="1">
                <a:solidFill>
                  <a:srgbClr val="002060"/>
                </a:solidFill>
              </a:rPr>
              <a:t>l’équipe</a:t>
            </a:r>
            <a:r>
              <a:rPr lang="en-GB" dirty="0">
                <a:solidFill>
                  <a:srgbClr val="002060"/>
                </a:solidFill>
              </a:rPr>
              <a:t> en </a:t>
            </a:r>
            <a:r>
              <a:rPr lang="en-GB" dirty="0" err="1">
                <a:solidFill>
                  <a:srgbClr val="002060"/>
                </a:solidFill>
              </a:rPr>
              <a:t>favorisant</a:t>
            </a:r>
            <a:r>
              <a:rPr lang="en-GB" dirty="0">
                <a:solidFill>
                  <a:srgbClr val="002060"/>
                </a:solidFill>
              </a:rPr>
              <a:t> les </a:t>
            </a:r>
            <a:r>
              <a:rPr lang="en-GB" dirty="0" err="1">
                <a:solidFill>
                  <a:srgbClr val="002060"/>
                </a:solidFill>
              </a:rPr>
              <a:t>échanges</a:t>
            </a:r>
            <a:r>
              <a:rPr lang="en-GB" dirty="0">
                <a:solidFill>
                  <a:srgbClr val="002060"/>
                </a:solidFill>
              </a:rPr>
              <a:t> entre les </a:t>
            </a:r>
            <a:r>
              <a:rPr lang="en-GB" dirty="0" err="1">
                <a:solidFill>
                  <a:srgbClr val="002060"/>
                </a:solidFill>
              </a:rPr>
              <a:t>différentes</a:t>
            </a:r>
            <a:r>
              <a:rPr lang="en-GB" dirty="0">
                <a:solidFill>
                  <a:srgbClr val="002060"/>
                </a:solidFill>
              </a:rPr>
              <a:t> disciplines</a:t>
            </a:r>
          </a:p>
          <a:p>
            <a:endParaRPr lang="en-GB" dirty="0">
              <a:solidFill>
                <a:srgbClr val="002060"/>
              </a:solidFill>
            </a:endParaRPr>
          </a:p>
          <a:p>
            <a:r>
              <a:rPr lang="en-GB" b="1" dirty="0" err="1">
                <a:solidFill>
                  <a:srgbClr val="002060"/>
                </a:solidFill>
              </a:rPr>
              <a:t>Membres</a:t>
            </a:r>
            <a:r>
              <a:rPr lang="en-GB" b="1" dirty="0">
                <a:solidFill>
                  <a:srgbClr val="002060"/>
                </a:solidFill>
              </a:rPr>
              <a:t> de </a:t>
            </a:r>
            <a:r>
              <a:rPr lang="en-GB" b="1" dirty="0" err="1">
                <a:solidFill>
                  <a:srgbClr val="002060"/>
                </a:solidFill>
              </a:rPr>
              <a:t>l’équipe</a:t>
            </a:r>
            <a:r>
              <a:rPr lang="en-GB" b="1" dirty="0">
                <a:solidFill>
                  <a:srgbClr val="002060"/>
                </a:solidFill>
              </a:rPr>
              <a:t> </a:t>
            </a:r>
            <a:r>
              <a:rPr lang="en-GB" dirty="0">
                <a:solidFill>
                  <a:srgbClr val="002060"/>
                </a:solidFill>
              </a:rPr>
              <a:t>= </a:t>
            </a:r>
            <a:r>
              <a:rPr lang="en-GB" dirty="0" err="1">
                <a:solidFill>
                  <a:srgbClr val="002060"/>
                </a:solidFill>
              </a:rPr>
              <a:t>développe</a:t>
            </a:r>
            <a:r>
              <a:rPr lang="en-GB" dirty="0">
                <a:solidFill>
                  <a:srgbClr val="002060"/>
                </a:solidFill>
              </a:rPr>
              <a:t> </a:t>
            </a:r>
            <a:r>
              <a:rPr lang="en-GB" dirty="0" err="1">
                <a:solidFill>
                  <a:srgbClr val="002060"/>
                </a:solidFill>
              </a:rPr>
              <a:t>une</a:t>
            </a:r>
            <a:r>
              <a:rPr lang="en-GB" dirty="0">
                <a:solidFill>
                  <a:srgbClr val="002060"/>
                </a:solidFill>
              </a:rPr>
              <a:t> </a:t>
            </a:r>
            <a:r>
              <a:rPr lang="en-GB" dirty="0" err="1">
                <a:solidFill>
                  <a:srgbClr val="002060"/>
                </a:solidFill>
              </a:rPr>
              <a:t>connaissance</a:t>
            </a:r>
            <a:r>
              <a:rPr lang="en-GB" dirty="0">
                <a:solidFill>
                  <a:srgbClr val="002060"/>
                </a:solidFill>
              </a:rPr>
              <a:t> </a:t>
            </a:r>
            <a:r>
              <a:rPr lang="en-GB" dirty="0" err="1">
                <a:solidFill>
                  <a:srgbClr val="002060"/>
                </a:solidFill>
              </a:rPr>
              <a:t>pratique</a:t>
            </a:r>
            <a:r>
              <a:rPr lang="en-GB" dirty="0">
                <a:solidFill>
                  <a:srgbClr val="002060"/>
                </a:solidFill>
              </a:rPr>
              <a:t> des </a:t>
            </a:r>
            <a:r>
              <a:rPr lang="en-GB" dirty="0" err="1">
                <a:solidFill>
                  <a:srgbClr val="002060"/>
                </a:solidFill>
              </a:rPr>
              <a:t>domaines</a:t>
            </a:r>
            <a:r>
              <a:rPr lang="en-GB" dirty="0">
                <a:solidFill>
                  <a:srgbClr val="002060"/>
                </a:solidFill>
              </a:rPr>
              <a:t> </a:t>
            </a:r>
            <a:r>
              <a:rPr lang="en-GB" dirty="0" err="1">
                <a:solidFill>
                  <a:srgbClr val="002060"/>
                </a:solidFill>
              </a:rPr>
              <a:t>d’expertise</a:t>
            </a:r>
            <a:r>
              <a:rPr lang="en-GB" dirty="0">
                <a:solidFill>
                  <a:srgbClr val="002060"/>
                </a:solidFill>
              </a:rPr>
              <a:t> des </a:t>
            </a:r>
            <a:r>
              <a:rPr lang="en-GB" dirty="0" err="1">
                <a:solidFill>
                  <a:srgbClr val="002060"/>
                </a:solidFill>
              </a:rPr>
              <a:t>uns</a:t>
            </a:r>
            <a:r>
              <a:rPr lang="en-GB" dirty="0">
                <a:solidFill>
                  <a:srgbClr val="002060"/>
                </a:solidFill>
              </a:rPr>
              <a:t> et des </a:t>
            </a:r>
            <a:r>
              <a:rPr lang="en-GB" dirty="0" err="1">
                <a:solidFill>
                  <a:srgbClr val="002060"/>
                </a:solidFill>
              </a:rPr>
              <a:t>autres</a:t>
            </a:r>
            <a:endParaRPr lang="en-GB" dirty="0">
              <a:solidFill>
                <a:srgbClr val="002060"/>
              </a:solidFill>
            </a:endParaRPr>
          </a:p>
        </p:txBody>
      </p:sp>
      <p:sp>
        <p:nvSpPr>
          <p:cNvPr id="6" name="TextBox 5"/>
          <p:cNvSpPr txBox="1"/>
          <p:nvPr/>
        </p:nvSpPr>
        <p:spPr>
          <a:xfrm>
            <a:off x="4211960" y="5614244"/>
            <a:ext cx="6012160" cy="213585"/>
          </a:xfrm>
          <a:prstGeom prst="rect">
            <a:avLst/>
          </a:prstGeom>
          <a:noFill/>
        </p:spPr>
        <p:txBody>
          <a:bodyPr wrap="square" rtlCol="0">
            <a:spAutoFit/>
          </a:bodyPr>
          <a:lstStyle/>
          <a:p>
            <a:r>
              <a:rPr lang="en-GB" sz="788" dirty="0"/>
              <a:t>Working </a:t>
            </a:r>
            <a:r>
              <a:rPr lang="en-GB" sz="788" dirty="0" err="1"/>
              <a:t>interdisciplinarily</a:t>
            </a:r>
            <a:r>
              <a:rPr lang="en-GB" sz="788" dirty="0"/>
              <a:t> – C. Kearns, Queen’s University Belfast. http://epietalumni.net/workshop1/</a:t>
            </a:r>
          </a:p>
        </p:txBody>
      </p:sp>
      <p:sp>
        <p:nvSpPr>
          <p:cNvPr id="7" name="Equal 6"/>
          <p:cNvSpPr/>
          <p:nvPr/>
        </p:nvSpPr>
        <p:spPr>
          <a:xfrm>
            <a:off x="2590300" y="2001679"/>
            <a:ext cx="756139" cy="468947"/>
          </a:xfrm>
          <a:prstGeom prst="mathEqual">
            <a:avLst/>
          </a:prstGeom>
          <a:solidFill>
            <a:srgbClr val="1361AC"/>
          </a:solidFill>
          <a:ln w="190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118029" y="196108"/>
            <a:ext cx="8846459" cy="646331"/>
          </a:xfrm>
          <a:prstGeom prst="rect">
            <a:avLst/>
          </a:prstGeom>
          <a:noFill/>
        </p:spPr>
        <p:txBody>
          <a:bodyPr wrap="square" rtlCol="0">
            <a:spAutoFit/>
          </a:bodyPr>
          <a:lstStyle/>
          <a:p>
            <a:pPr algn="ctr"/>
            <a:r>
              <a:rPr lang="en-US" sz="3600" b="1" dirty="0" err="1">
                <a:solidFill>
                  <a:srgbClr val="002060"/>
                </a:solidFill>
                <a:latin typeface="Segoe UI Semibold" panose="020B0702040204020203" pitchFamily="34" charset="0"/>
              </a:rPr>
              <a:t>Multidisciplinaire</a:t>
            </a:r>
            <a:r>
              <a:rPr lang="en-US" sz="3600" b="1" dirty="0">
                <a:solidFill>
                  <a:srgbClr val="002060"/>
                </a:solidFill>
                <a:latin typeface="Segoe UI Semibold" panose="020B0702040204020203" pitchFamily="34" charset="0"/>
              </a:rPr>
              <a:t>? </a:t>
            </a:r>
            <a:r>
              <a:rPr lang="en-US" sz="3600" b="1" dirty="0" err="1">
                <a:solidFill>
                  <a:srgbClr val="002060"/>
                </a:solidFill>
                <a:latin typeface="Segoe UI Semibold" panose="020B0702040204020203" pitchFamily="34" charset="0"/>
              </a:rPr>
              <a:t>Interdisciplinaire</a:t>
            </a:r>
            <a:r>
              <a:rPr lang="en-US" sz="3600" b="1" dirty="0">
                <a:solidFill>
                  <a:srgbClr val="002060"/>
                </a:solidFill>
                <a:latin typeface="Segoe UI Semibold" panose="020B0702040204020203" pitchFamily="34" charset="0"/>
              </a:rPr>
              <a:t>? </a:t>
            </a:r>
          </a:p>
        </p:txBody>
      </p:sp>
    </p:spTree>
    <p:extLst>
      <p:ext uri="{BB962C8B-B14F-4D97-AF65-F5344CB8AC3E}">
        <p14:creationId xmlns:p14="http://schemas.microsoft.com/office/powerpoint/2010/main" val="2411437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188640"/>
            <a:ext cx="9144000" cy="1143000"/>
          </a:xfrm>
        </p:spPr>
        <p:txBody>
          <a:bodyPr/>
          <a:lstStyle/>
          <a:p>
            <a:r>
              <a:rPr lang="en-US" altLang="en-US" sz="3800" b="1" dirty="0">
                <a:solidFill>
                  <a:srgbClr val="002060"/>
                </a:solidFill>
              </a:rPr>
              <a:t>Pourquoi une EIR ?</a:t>
            </a:r>
            <a:endParaRPr lang="en-GB" altLang="en-US" sz="3800" b="1" dirty="0">
              <a:solidFill>
                <a:srgbClr val="002060"/>
              </a:solidFill>
            </a:endParaRPr>
          </a:p>
        </p:txBody>
      </p:sp>
      <p:sp>
        <p:nvSpPr>
          <p:cNvPr id="18435" name="Content Placeholder 2"/>
          <p:cNvSpPr>
            <a:spLocks noGrp="1"/>
          </p:cNvSpPr>
          <p:nvPr>
            <p:ph idx="4294967295"/>
          </p:nvPr>
        </p:nvSpPr>
        <p:spPr>
          <a:xfrm>
            <a:off x="395536" y="1628800"/>
            <a:ext cx="8229600" cy="3744416"/>
          </a:xfrm>
        </p:spPr>
        <p:txBody>
          <a:bodyPr/>
          <a:lstStyle/>
          <a:p>
            <a:pPr>
              <a:spcBef>
                <a:spcPts val="0"/>
              </a:spcBef>
            </a:pPr>
            <a:r>
              <a:rPr lang="en-US" altLang="en-US" sz="2000" dirty="0">
                <a:solidFill>
                  <a:srgbClr val="002060"/>
                </a:solidFill>
              </a:rPr>
              <a:t>Les autorités nationales ne savent pas exactement </a:t>
            </a:r>
            <a:r>
              <a:rPr lang="en-US" altLang="en-US" sz="2000" dirty="0" err="1">
                <a:solidFill>
                  <a:srgbClr val="002060"/>
                </a:solidFill>
              </a:rPr>
              <a:t>où</a:t>
            </a:r>
            <a:r>
              <a:rPr lang="en-US" altLang="en-US" sz="2000" dirty="0">
                <a:solidFill>
                  <a:srgbClr val="002060"/>
                </a:solidFill>
              </a:rPr>
              <a:t> le premier </a:t>
            </a:r>
            <a:r>
              <a:rPr lang="en-US" altLang="en-US" sz="2000" dirty="0" err="1">
                <a:solidFill>
                  <a:srgbClr val="002060"/>
                </a:solidFill>
              </a:rPr>
              <a:t>cas</a:t>
            </a:r>
            <a:r>
              <a:rPr lang="en-US" altLang="en-US" sz="2000" dirty="0">
                <a:solidFill>
                  <a:srgbClr val="002060"/>
                </a:solidFill>
              </a:rPr>
              <a:t> (</a:t>
            </a:r>
            <a:r>
              <a:rPr lang="en-US" altLang="en-US" sz="2000" dirty="0" err="1">
                <a:solidFill>
                  <a:srgbClr val="002060"/>
                </a:solidFill>
              </a:rPr>
              <a:t>ou</a:t>
            </a:r>
            <a:r>
              <a:rPr lang="en-US" altLang="en-US" sz="2000" dirty="0">
                <a:solidFill>
                  <a:srgbClr val="002060"/>
                </a:solidFill>
              </a:rPr>
              <a:t> </a:t>
            </a:r>
            <a:r>
              <a:rPr lang="en-US" altLang="en-US" sz="2000" dirty="0" err="1">
                <a:solidFill>
                  <a:srgbClr val="002060"/>
                </a:solidFill>
              </a:rPr>
              <a:t>une</a:t>
            </a:r>
            <a:r>
              <a:rPr lang="en-US" altLang="en-US" sz="2000" dirty="0">
                <a:solidFill>
                  <a:srgbClr val="002060"/>
                </a:solidFill>
              </a:rPr>
              <a:t> </a:t>
            </a:r>
            <a:r>
              <a:rPr lang="en-US" altLang="en-US" sz="2000" dirty="0" err="1">
                <a:solidFill>
                  <a:srgbClr val="002060"/>
                </a:solidFill>
              </a:rPr>
              <a:t>flambée</a:t>
            </a:r>
            <a:r>
              <a:rPr lang="en-US" altLang="en-US" sz="2000" dirty="0">
                <a:solidFill>
                  <a:srgbClr val="002060"/>
                </a:solidFill>
              </a:rPr>
              <a:t>) </a:t>
            </a:r>
            <a:r>
              <a:rPr lang="en-US" altLang="en-US" sz="2000" dirty="0" err="1">
                <a:solidFill>
                  <a:srgbClr val="002060"/>
                </a:solidFill>
              </a:rPr>
              <a:t>va</a:t>
            </a:r>
            <a:r>
              <a:rPr lang="en-US" altLang="en-US" sz="2000" dirty="0">
                <a:solidFill>
                  <a:srgbClr val="002060"/>
                </a:solidFill>
              </a:rPr>
              <a:t> </a:t>
            </a:r>
            <a:r>
              <a:rPr lang="en-US" altLang="en-US" sz="2000" dirty="0" err="1">
                <a:solidFill>
                  <a:srgbClr val="002060"/>
                </a:solidFill>
              </a:rPr>
              <a:t>avoir</a:t>
            </a:r>
            <a:r>
              <a:rPr lang="en-US" altLang="en-US" sz="2000" dirty="0">
                <a:solidFill>
                  <a:srgbClr val="002060"/>
                </a:solidFill>
              </a:rPr>
              <a:t> lieu. </a:t>
            </a:r>
          </a:p>
          <a:p>
            <a:pPr>
              <a:spcBef>
                <a:spcPts val="0"/>
              </a:spcBef>
            </a:pPr>
            <a:r>
              <a:rPr lang="en-US" altLang="en-US" sz="2000" dirty="0">
                <a:solidFill>
                  <a:srgbClr val="002060"/>
                </a:solidFill>
              </a:rPr>
              <a:t>Le rôle d'une EIR pleinement opérationnelle </a:t>
            </a:r>
            <a:r>
              <a:rPr lang="en-US" altLang="en-US" sz="2000" dirty="0" err="1">
                <a:solidFill>
                  <a:srgbClr val="002060"/>
                </a:solidFill>
              </a:rPr>
              <a:t>est</a:t>
            </a:r>
            <a:r>
              <a:rPr lang="en-US" altLang="en-US" sz="2000" dirty="0">
                <a:solidFill>
                  <a:srgbClr val="002060"/>
                </a:solidFill>
              </a:rPr>
              <a:t> capital pour pouvoir agir immédiatement (dans les 24 </a:t>
            </a:r>
            <a:r>
              <a:rPr lang="en-US" altLang="en-US" sz="2000" dirty="0" err="1">
                <a:solidFill>
                  <a:srgbClr val="002060"/>
                </a:solidFill>
              </a:rPr>
              <a:t>heures</a:t>
            </a:r>
            <a:r>
              <a:rPr lang="en-US" altLang="en-US" sz="2000" dirty="0">
                <a:solidFill>
                  <a:srgbClr val="002060"/>
                </a:solidFill>
              </a:rPr>
              <a:t>) à compter du </a:t>
            </a:r>
            <a:r>
              <a:rPr lang="en-US" altLang="en-US" sz="2000" dirty="0" err="1">
                <a:solidFill>
                  <a:srgbClr val="002060"/>
                </a:solidFill>
              </a:rPr>
              <a:t>signalement</a:t>
            </a:r>
            <a:r>
              <a:rPr lang="en-US" altLang="en-US" sz="2000" dirty="0">
                <a:solidFill>
                  <a:srgbClr val="002060"/>
                </a:solidFill>
              </a:rPr>
              <a:t> d’un </a:t>
            </a:r>
            <a:r>
              <a:rPr lang="en-US" altLang="en-US" sz="2000" dirty="0" err="1">
                <a:solidFill>
                  <a:srgbClr val="002060"/>
                </a:solidFill>
              </a:rPr>
              <a:t>cas</a:t>
            </a:r>
            <a:r>
              <a:rPr lang="en-US" altLang="en-US" sz="2000" dirty="0">
                <a:solidFill>
                  <a:srgbClr val="002060"/>
                </a:solidFill>
              </a:rPr>
              <a:t> suspect.</a:t>
            </a:r>
          </a:p>
          <a:p>
            <a:pPr>
              <a:spcBef>
                <a:spcPts val="0"/>
              </a:spcBef>
            </a:pPr>
            <a:r>
              <a:rPr lang="en-US" altLang="en-US" sz="2000" dirty="0">
                <a:solidFill>
                  <a:srgbClr val="002060"/>
                </a:solidFill>
              </a:rPr>
              <a:t>L'EIR </a:t>
            </a:r>
            <a:r>
              <a:rPr lang="en-US" altLang="en-US" sz="2000" dirty="0" err="1">
                <a:solidFill>
                  <a:srgbClr val="002060"/>
                </a:solidFill>
              </a:rPr>
              <a:t>agit</a:t>
            </a:r>
            <a:r>
              <a:rPr lang="en-US" altLang="en-US" sz="2000" dirty="0">
                <a:solidFill>
                  <a:srgbClr val="002060"/>
                </a:solidFill>
              </a:rPr>
              <a:t> en premier lieu </a:t>
            </a:r>
            <a:r>
              <a:rPr lang="en-US" altLang="en-US" sz="2000" dirty="0" err="1">
                <a:solidFill>
                  <a:srgbClr val="002060"/>
                </a:solidFill>
              </a:rPr>
              <a:t>comme</a:t>
            </a:r>
            <a:r>
              <a:rPr lang="en-US" altLang="en-US" sz="2000" dirty="0">
                <a:solidFill>
                  <a:srgbClr val="002060"/>
                </a:solidFill>
              </a:rPr>
              <a:t> intervenant stabilisateur durant la toute première phase </a:t>
            </a:r>
            <a:r>
              <a:rPr lang="en-US" altLang="en-US" sz="2000" dirty="0" err="1">
                <a:solidFill>
                  <a:srgbClr val="002060"/>
                </a:solidFill>
              </a:rPr>
              <a:t>d'une</a:t>
            </a:r>
            <a:r>
              <a:rPr lang="en-US" altLang="en-US" sz="2000" dirty="0">
                <a:solidFill>
                  <a:srgbClr val="002060"/>
                </a:solidFill>
              </a:rPr>
              <a:t> </a:t>
            </a:r>
            <a:r>
              <a:rPr lang="en-US" altLang="en-US" sz="2000" dirty="0" err="1">
                <a:solidFill>
                  <a:srgbClr val="002060"/>
                </a:solidFill>
              </a:rPr>
              <a:t>flambée</a:t>
            </a:r>
            <a:r>
              <a:rPr lang="en-US" altLang="en-US" sz="2000" dirty="0">
                <a:solidFill>
                  <a:srgbClr val="002060"/>
                </a:solidFill>
              </a:rPr>
              <a:t>.</a:t>
            </a:r>
          </a:p>
          <a:p>
            <a:pPr>
              <a:spcBef>
                <a:spcPts val="0"/>
              </a:spcBef>
            </a:pPr>
            <a:r>
              <a:rPr lang="en-US" altLang="en-US" sz="2000" dirty="0">
                <a:solidFill>
                  <a:srgbClr val="002060"/>
                </a:solidFill>
              </a:rPr>
              <a:t>L’EIR </a:t>
            </a:r>
            <a:r>
              <a:rPr lang="en-US" altLang="en-US" sz="2000" dirty="0" err="1">
                <a:solidFill>
                  <a:srgbClr val="002060"/>
                </a:solidFill>
              </a:rPr>
              <a:t>renforce</a:t>
            </a:r>
            <a:r>
              <a:rPr lang="en-US" altLang="en-US" sz="2000" dirty="0">
                <a:solidFill>
                  <a:srgbClr val="002060"/>
                </a:solidFill>
              </a:rPr>
              <a:t> </a:t>
            </a:r>
            <a:r>
              <a:rPr lang="en-US" altLang="en-US" sz="2000" dirty="0" err="1">
                <a:solidFill>
                  <a:srgbClr val="002060"/>
                </a:solidFill>
              </a:rPr>
              <a:t>l'équipe</a:t>
            </a:r>
            <a:r>
              <a:rPr lang="en-US" altLang="en-US" sz="2000" dirty="0">
                <a:solidFill>
                  <a:srgbClr val="002060"/>
                </a:solidFill>
              </a:rPr>
              <a:t> des cadres, et </a:t>
            </a:r>
            <a:r>
              <a:rPr lang="en-US" altLang="en-US" sz="2000" dirty="0" err="1">
                <a:solidFill>
                  <a:srgbClr val="002060"/>
                </a:solidFill>
              </a:rPr>
              <a:t>elle</a:t>
            </a:r>
            <a:r>
              <a:rPr lang="en-US" altLang="en-US" sz="2000" dirty="0">
                <a:solidFill>
                  <a:srgbClr val="002060"/>
                </a:solidFill>
              </a:rPr>
              <a:t> met en place la coordination entre les </a:t>
            </a:r>
            <a:r>
              <a:rPr lang="en-US" altLang="en-US" sz="2000" dirty="0" err="1">
                <a:solidFill>
                  <a:srgbClr val="002060"/>
                </a:solidFill>
              </a:rPr>
              <a:t>différents</a:t>
            </a:r>
            <a:r>
              <a:rPr lang="en-US" altLang="en-US" sz="2000" dirty="0">
                <a:solidFill>
                  <a:srgbClr val="002060"/>
                </a:solidFill>
              </a:rPr>
              <a:t> </a:t>
            </a:r>
            <a:r>
              <a:rPr lang="en-US" altLang="en-US" sz="2000" dirty="0" err="1">
                <a:solidFill>
                  <a:srgbClr val="002060"/>
                </a:solidFill>
              </a:rPr>
              <a:t>niveaux</a:t>
            </a:r>
            <a:r>
              <a:rPr lang="en-US" altLang="en-US" sz="2000" dirty="0">
                <a:solidFill>
                  <a:srgbClr val="002060"/>
                </a:solidFill>
              </a:rPr>
              <a:t> de la </a:t>
            </a:r>
            <a:r>
              <a:rPr lang="en-US" altLang="en-US" sz="2000" dirty="0" err="1">
                <a:solidFill>
                  <a:srgbClr val="002060"/>
                </a:solidFill>
              </a:rPr>
              <a:t>réponse</a:t>
            </a:r>
            <a:r>
              <a:rPr lang="en-US" altLang="en-US" sz="2000" dirty="0">
                <a:solidFill>
                  <a:srgbClr val="002060"/>
                </a:solidFill>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L’approche tous risques</a:t>
            </a:r>
            <a:endParaRPr lang="en-GB" sz="3600" dirty="0">
              <a:solidFill>
                <a:srgbClr val="002060"/>
              </a:solidFill>
            </a:endParaRPr>
          </a:p>
        </p:txBody>
      </p:sp>
      <p:sp>
        <p:nvSpPr>
          <p:cNvPr id="3" name="Content Placeholder 2"/>
          <p:cNvSpPr>
            <a:spLocks noGrp="1"/>
          </p:cNvSpPr>
          <p:nvPr>
            <p:ph idx="1"/>
          </p:nvPr>
        </p:nvSpPr>
        <p:spPr/>
        <p:txBody>
          <a:bodyPr/>
          <a:lstStyle/>
          <a:p>
            <a:r>
              <a:rPr lang="fr-FR" sz="2000" dirty="0">
                <a:solidFill>
                  <a:srgbClr val="002060"/>
                </a:solidFill>
              </a:rPr>
              <a:t>L’approche tous risques s’applique à des événements de santé publique qui nécessitent une réponse immédiate, potentiellement causés par plus d'un danger - y compris les dangers biologiques, chimiques et radionucléaires - et aux catastrophes naturelles telles que les incendies, inondations, d'autres événements météorologiques extrêmes, les éruptions volcaniques, tremblements de terre et les tsunamis.</a:t>
            </a:r>
            <a:endParaRPr lang="en-GB" sz="2000" dirty="0">
              <a:solidFill>
                <a:srgbClr val="002060"/>
              </a:solidFill>
            </a:endParaRPr>
          </a:p>
          <a:p>
            <a:r>
              <a:rPr lang="fr-FR" sz="2000" dirty="0">
                <a:solidFill>
                  <a:srgbClr val="002060"/>
                </a:solidFill>
              </a:rPr>
              <a:t>Cette approche a été soutenue par le Règlement Sanitaire International (RSI), révisé en 2005 pour refléter l’augmentation du nombre de voyages à l’étranger et le développement du commerce international, l'émergence ou la réémergence de risques de propagation des maladies, ainsi que les menaces engendrées par les produits chimiques, les toxines et les radiations.</a:t>
            </a:r>
            <a:endParaRPr lang="en-GB" sz="2000" dirty="0">
              <a:solidFill>
                <a:srgbClr val="002060"/>
              </a:solidFill>
            </a:endParaRPr>
          </a:p>
          <a:p>
            <a:pPr marL="0" indent="0">
              <a:buNone/>
            </a:pPr>
            <a:endParaRPr lang="fr-FR" dirty="0">
              <a:solidFill>
                <a:srgbClr val="002060"/>
              </a:solidFill>
            </a:endParaRPr>
          </a:p>
        </p:txBody>
      </p:sp>
    </p:spTree>
    <p:extLst>
      <p:ext uri="{BB962C8B-B14F-4D97-AF65-F5344CB8AC3E}">
        <p14:creationId xmlns:p14="http://schemas.microsoft.com/office/powerpoint/2010/main" val="3377104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12469" y="-27384"/>
            <a:ext cx="8229600" cy="1143000"/>
          </a:xfrm>
        </p:spPr>
        <p:txBody>
          <a:bodyPr/>
          <a:lstStyle/>
          <a:p>
            <a:r>
              <a:rPr lang="en-US" altLang="en-US" sz="3600" b="1" dirty="0">
                <a:solidFill>
                  <a:srgbClr val="002060"/>
                </a:solidFill>
                <a:cs typeface="Times New Roman" pitchFamily="18" charset="0"/>
              </a:rPr>
              <a:t>Composition de </a:t>
            </a:r>
            <a:r>
              <a:rPr lang="en-US" altLang="en-US" sz="3600" b="1" dirty="0" err="1">
                <a:solidFill>
                  <a:srgbClr val="002060"/>
                </a:solidFill>
                <a:cs typeface="Times New Roman" pitchFamily="18" charset="0"/>
              </a:rPr>
              <a:t>l’EIR</a:t>
            </a:r>
            <a:endParaRPr lang="en-US" altLang="en-US" sz="3600" b="1" dirty="0">
              <a:solidFill>
                <a:srgbClr val="002060"/>
              </a:solidFill>
              <a:cs typeface="Times New Roman" pitchFamily="18" charset="0"/>
            </a:endParaRPr>
          </a:p>
        </p:txBody>
      </p:sp>
      <p:sp>
        <p:nvSpPr>
          <p:cNvPr id="3" name="TextBox 2"/>
          <p:cNvSpPr txBox="1"/>
          <p:nvPr/>
        </p:nvSpPr>
        <p:spPr>
          <a:xfrm>
            <a:off x="539552" y="5445224"/>
            <a:ext cx="7848872" cy="923330"/>
          </a:xfrm>
          <a:prstGeom prst="rect">
            <a:avLst/>
          </a:prstGeom>
          <a:noFill/>
        </p:spPr>
        <p:txBody>
          <a:bodyPr wrap="square" rtlCol="0">
            <a:spAutoFit/>
          </a:bodyPr>
          <a:lstStyle/>
          <a:p>
            <a:r>
              <a:rPr lang="en-US" altLang="en-US" sz="1200" i="1" dirty="0">
                <a:solidFill>
                  <a:srgbClr val="002060"/>
                </a:solidFill>
              </a:rPr>
              <a:t>Le </a:t>
            </a:r>
            <a:r>
              <a:rPr lang="en-US" altLang="en-US" sz="1200" i="1" dirty="0" err="1">
                <a:solidFill>
                  <a:srgbClr val="002060"/>
                </a:solidFill>
              </a:rPr>
              <a:t>nombre</a:t>
            </a:r>
            <a:r>
              <a:rPr lang="en-US" altLang="en-US" sz="1200" i="1" dirty="0">
                <a:solidFill>
                  <a:srgbClr val="002060"/>
                </a:solidFill>
              </a:rPr>
              <a:t> et la composition des </a:t>
            </a:r>
            <a:r>
              <a:rPr lang="en-US" altLang="en-US" sz="1200" i="1" dirty="0" err="1">
                <a:solidFill>
                  <a:srgbClr val="002060"/>
                </a:solidFill>
              </a:rPr>
              <a:t>équipes</a:t>
            </a:r>
            <a:r>
              <a:rPr lang="en-US" altLang="en-US" sz="1200" i="1" dirty="0">
                <a:solidFill>
                  <a:srgbClr val="002060"/>
                </a:solidFill>
              </a:rPr>
              <a:t> </a:t>
            </a:r>
            <a:r>
              <a:rPr lang="en-US" altLang="en-US" sz="1200" i="1" dirty="0" err="1">
                <a:solidFill>
                  <a:srgbClr val="002060"/>
                </a:solidFill>
              </a:rPr>
              <a:t>dépendent</a:t>
            </a:r>
            <a:r>
              <a:rPr lang="en-US" altLang="en-US" sz="1200" i="1" dirty="0">
                <a:solidFill>
                  <a:srgbClr val="002060"/>
                </a:solidFill>
              </a:rPr>
              <a:t> du </a:t>
            </a:r>
            <a:r>
              <a:rPr lang="en-US" altLang="en-US" sz="1200" i="1" dirty="0" err="1">
                <a:solidFill>
                  <a:srgbClr val="002060"/>
                </a:solidFill>
              </a:rPr>
              <a:t>niveau</a:t>
            </a:r>
            <a:r>
              <a:rPr lang="en-US" altLang="en-US" sz="1200" i="1" dirty="0">
                <a:solidFill>
                  <a:srgbClr val="002060"/>
                </a:solidFill>
              </a:rPr>
              <a:t> de </a:t>
            </a:r>
            <a:r>
              <a:rPr lang="en-US" altLang="en-US" sz="1200" i="1" dirty="0" err="1">
                <a:solidFill>
                  <a:srgbClr val="002060"/>
                </a:solidFill>
              </a:rPr>
              <a:t>risque</a:t>
            </a:r>
            <a:r>
              <a:rPr lang="en-US" altLang="en-US" sz="1200" i="1" dirty="0">
                <a:solidFill>
                  <a:srgbClr val="002060"/>
                </a:solidFill>
              </a:rPr>
              <a:t>, des </a:t>
            </a:r>
            <a:r>
              <a:rPr lang="en-US" altLang="en-US" sz="1200" i="1" dirty="0" err="1">
                <a:solidFill>
                  <a:srgbClr val="002060"/>
                </a:solidFill>
              </a:rPr>
              <a:t>moyens</a:t>
            </a:r>
            <a:r>
              <a:rPr lang="en-US" altLang="en-US" sz="1200" i="1" dirty="0">
                <a:solidFill>
                  <a:srgbClr val="002060"/>
                </a:solidFill>
              </a:rPr>
              <a:t>  </a:t>
            </a:r>
            <a:r>
              <a:rPr lang="en-US" altLang="en-US" sz="1200" i="1" dirty="0" err="1">
                <a:solidFill>
                  <a:srgbClr val="002060"/>
                </a:solidFill>
              </a:rPr>
              <a:t>disponibles</a:t>
            </a:r>
            <a:r>
              <a:rPr lang="en-US" altLang="en-US" sz="1200" i="1" dirty="0">
                <a:solidFill>
                  <a:srgbClr val="002060"/>
                </a:solidFill>
              </a:rPr>
              <a:t> et de la zone </a:t>
            </a:r>
            <a:r>
              <a:rPr lang="en-US" altLang="en-US" sz="1200" i="1" dirty="0" err="1">
                <a:solidFill>
                  <a:srgbClr val="002060"/>
                </a:solidFill>
              </a:rPr>
              <a:t>géographique</a:t>
            </a:r>
            <a:r>
              <a:rPr lang="en-US" altLang="en-US" sz="1200" i="1" dirty="0">
                <a:solidFill>
                  <a:srgbClr val="002060"/>
                </a:solidFill>
              </a:rPr>
              <a:t> </a:t>
            </a:r>
            <a:r>
              <a:rPr lang="en-US" altLang="en-US" sz="1200" i="1" dirty="0" err="1">
                <a:solidFill>
                  <a:srgbClr val="002060"/>
                </a:solidFill>
              </a:rPr>
              <a:t>couverte</a:t>
            </a:r>
            <a:r>
              <a:rPr lang="en-US" altLang="en-US" sz="1200" i="1" dirty="0">
                <a:solidFill>
                  <a:srgbClr val="002060"/>
                </a:solidFill>
              </a:rPr>
              <a:t>. Des </a:t>
            </a:r>
            <a:r>
              <a:rPr lang="fr-FR" altLang="en-US" sz="1200" i="1" dirty="0">
                <a:solidFill>
                  <a:srgbClr val="002060"/>
                </a:solidFill>
              </a:rPr>
              <a:t>membres expérimentés peuvent être capables de remplir plusieurs fonctions dans l'équipe.</a:t>
            </a:r>
            <a:endParaRPr lang="en-GB" altLang="en-US" sz="1200" i="1" dirty="0">
              <a:solidFill>
                <a:srgbClr val="002060"/>
              </a:solidFill>
            </a:endParaRPr>
          </a:p>
          <a:p>
            <a:endParaRPr lang="en-GB" i="1" dirty="0"/>
          </a:p>
        </p:txBody>
      </p:sp>
      <p:sp>
        <p:nvSpPr>
          <p:cNvPr id="6" name="Content Placeholder 2"/>
          <p:cNvSpPr txBox="1">
            <a:spLocks/>
          </p:cNvSpPr>
          <p:nvPr/>
        </p:nvSpPr>
        <p:spPr bwMode="auto">
          <a:xfrm>
            <a:off x="203920" y="1196752"/>
            <a:ext cx="8964488"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2"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a:r>
              <a:rPr lang="en-GB" altLang="en-US" sz="2400" dirty="0">
                <a:solidFill>
                  <a:srgbClr val="002060"/>
                </a:solidFill>
              </a:rPr>
              <a:t>Chef </a:t>
            </a:r>
            <a:r>
              <a:rPr lang="en-GB" altLang="en-US" sz="2400" dirty="0" err="1">
                <a:solidFill>
                  <a:srgbClr val="002060"/>
                </a:solidFill>
              </a:rPr>
              <a:t>d’équipe</a:t>
            </a:r>
            <a:endParaRPr lang="en-GB" altLang="en-US" sz="2400" dirty="0">
              <a:solidFill>
                <a:srgbClr val="002060"/>
              </a:solidFill>
            </a:endParaRPr>
          </a:p>
          <a:p>
            <a:pPr marL="285750"/>
            <a:r>
              <a:rPr lang="en-GB" altLang="en-US" sz="2400" dirty="0" err="1">
                <a:solidFill>
                  <a:srgbClr val="002060"/>
                </a:solidFill>
              </a:rPr>
              <a:t>Clincien</a:t>
            </a:r>
            <a:r>
              <a:rPr lang="en-GB" altLang="en-US" sz="2400" dirty="0">
                <a:solidFill>
                  <a:srgbClr val="002060"/>
                </a:solidFill>
              </a:rPr>
              <a:t> (</a:t>
            </a:r>
            <a:r>
              <a:rPr lang="en-GB" altLang="en-US" sz="2400" dirty="0" err="1">
                <a:solidFill>
                  <a:srgbClr val="002060"/>
                </a:solidFill>
              </a:rPr>
              <a:t>médecins</a:t>
            </a:r>
            <a:r>
              <a:rPr lang="en-GB" altLang="en-US" sz="2400" dirty="0">
                <a:solidFill>
                  <a:srgbClr val="002060"/>
                </a:solidFill>
              </a:rPr>
              <a:t> et/</a:t>
            </a:r>
            <a:r>
              <a:rPr lang="en-GB" altLang="en-US" sz="2400" dirty="0" err="1">
                <a:solidFill>
                  <a:srgbClr val="002060"/>
                </a:solidFill>
              </a:rPr>
              <a:t>ou</a:t>
            </a:r>
            <a:r>
              <a:rPr lang="en-GB" altLang="en-US" sz="2400" dirty="0">
                <a:solidFill>
                  <a:srgbClr val="002060"/>
                </a:solidFill>
              </a:rPr>
              <a:t> </a:t>
            </a:r>
            <a:r>
              <a:rPr lang="en-GB" altLang="en-US" sz="2400" dirty="0" err="1">
                <a:solidFill>
                  <a:srgbClr val="002060"/>
                </a:solidFill>
              </a:rPr>
              <a:t>infirmières</a:t>
            </a:r>
            <a:r>
              <a:rPr lang="en-GB" altLang="en-US" sz="2400" dirty="0">
                <a:solidFill>
                  <a:srgbClr val="002060"/>
                </a:solidFill>
              </a:rPr>
              <a:t>)</a:t>
            </a:r>
          </a:p>
          <a:p>
            <a:pPr marL="285750"/>
            <a:r>
              <a:rPr lang="en-GB" altLang="en-US" sz="2400" dirty="0" err="1">
                <a:solidFill>
                  <a:srgbClr val="002060"/>
                </a:solidFill>
              </a:rPr>
              <a:t>Epidémiologiste</a:t>
            </a:r>
            <a:r>
              <a:rPr lang="en-GB" altLang="en-US" sz="2400" dirty="0">
                <a:solidFill>
                  <a:srgbClr val="002060"/>
                </a:solidFill>
              </a:rPr>
              <a:t>/Chargé de Surveillance</a:t>
            </a:r>
          </a:p>
          <a:p>
            <a:pPr marL="285750"/>
            <a:r>
              <a:rPr lang="en-GB" altLang="en-US" sz="2400" dirty="0">
                <a:solidFill>
                  <a:srgbClr val="002060"/>
                </a:solidFill>
              </a:rPr>
              <a:t>Expert en communication/ mobilisation </a:t>
            </a:r>
            <a:r>
              <a:rPr lang="en-GB" altLang="en-US" sz="2400" dirty="0" err="1">
                <a:solidFill>
                  <a:srgbClr val="002060"/>
                </a:solidFill>
              </a:rPr>
              <a:t>Sociale</a:t>
            </a:r>
            <a:endParaRPr lang="en-GB" altLang="en-US" sz="2400" dirty="0">
              <a:solidFill>
                <a:srgbClr val="002060"/>
              </a:solidFill>
            </a:endParaRPr>
          </a:p>
          <a:p>
            <a:pPr marL="285750"/>
            <a:r>
              <a:rPr lang="en-GB" altLang="en-US" sz="2400" dirty="0" err="1">
                <a:solidFill>
                  <a:srgbClr val="002060"/>
                </a:solidFill>
              </a:rPr>
              <a:t>Logisticien</a:t>
            </a:r>
            <a:r>
              <a:rPr lang="en-GB" altLang="en-US" sz="2400" dirty="0">
                <a:solidFill>
                  <a:srgbClr val="002060"/>
                </a:solidFill>
              </a:rPr>
              <a:t> (</a:t>
            </a:r>
            <a:r>
              <a:rPr lang="en-GB" altLang="en-US" sz="2400" dirty="0" err="1">
                <a:solidFill>
                  <a:srgbClr val="002060"/>
                </a:solidFill>
              </a:rPr>
              <a:t>basés</a:t>
            </a:r>
            <a:r>
              <a:rPr lang="en-GB" altLang="en-US" sz="2400" dirty="0">
                <a:solidFill>
                  <a:srgbClr val="002060"/>
                </a:solidFill>
              </a:rPr>
              <a:t> </a:t>
            </a:r>
            <a:r>
              <a:rPr lang="en-GB" altLang="en-US" sz="2400" dirty="0" err="1">
                <a:solidFill>
                  <a:srgbClr val="002060"/>
                </a:solidFill>
              </a:rPr>
              <a:t>sur</a:t>
            </a:r>
            <a:r>
              <a:rPr lang="en-GB" altLang="en-US" sz="2400" dirty="0">
                <a:solidFill>
                  <a:srgbClr val="002060"/>
                </a:solidFill>
              </a:rPr>
              <a:t> le terrain </a:t>
            </a:r>
            <a:r>
              <a:rPr lang="en-GB" altLang="en-US" sz="2400" dirty="0" err="1">
                <a:solidFill>
                  <a:srgbClr val="002060"/>
                </a:solidFill>
              </a:rPr>
              <a:t>ou</a:t>
            </a:r>
            <a:r>
              <a:rPr lang="en-GB" altLang="en-US" sz="2400" dirty="0">
                <a:solidFill>
                  <a:srgbClr val="002060"/>
                </a:solidFill>
              </a:rPr>
              <a:t> au </a:t>
            </a:r>
            <a:r>
              <a:rPr lang="en-GB" altLang="en-US" sz="2400" dirty="0" err="1">
                <a:solidFill>
                  <a:srgbClr val="002060"/>
                </a:solidFill>
              </a:rPr>
              <a:t>siège</a:t>
            </a:r>
            <a:r>
              <a:rPr lang="en-GB" altLang="en-US" sz="2400" dirty="0">
                <a:solidFill>
                  <a:srgbClr val="002060"/>
                </a:solidFill>
              </a:rPr>
              <a:t>)</a:t>
            </a:r>
          </a:p>
          <a:p>
            <a:pPr marL="285750"/>
            <a:r>
              <a:rPr lang="en-GB" altLang="en-US" sz="2400" dirty="0">
                <a:solidFill>
                  <a:srgbClr val="002060"/>
                </a:solidFill>
              </a:rPr>
              <a:t>Chauffeur</a:t>
            </a:r>
            <a:endParaRPr lang="en-US" altLang="en-US" sz="2400" dirty="0">
              <a:solidFill>
                <a:srgbClr val="002060"/>
              </a:solidFill>
            </a:endParaRPr>
          </a:p>
          <a:p>
            <a:pPr marL="285750"/>
            <a:endParaRPr lang="en-US" altLang="en-US" sz="2000" dirty="0">
              <a:solidFill>
                <a:srgbClr val="002060"/>
              </a:solidFill>
            </a:endParaRPr>
          </a:p>
          <a:p>
            <a:pPr marL="0" indent="0">
              <a:buFont typeface="Arial" charset="0"/>
              <a:buNone/>
            </a:pPr>
            <a:r>
              <a:rPr lang="en-US" altLang="en-US" sz="1800" dirty="0" err="1">
                <a:solidFill>
                  <a:srgbClr val="002060"/>
                </a:solidFill>
              </a:rPr>
              <a:t>Accéder</a:t>
            </a:r>
            <a:r>
              <a:rPr lang="en-US" altLang="en-US" sz="1800" dirty="0">
                <a:solidFill>
                  <a:srgbClr val="002060"/>
                </a:solidFill>
              </a:rPr>
              <a:t> aux experts/</a:t>
            </a:r>
            <a:r>
              <a:rPr lang="en-US" altLang="en-US" sz="1800" dirty="0" err="1">
                <a:solidFill>
                  <a:srgbClr val="002060"/>
                </a:solidFill>
              </a:rPr>
              <a:t>équipes</a:t>
            </a:r>
            <a:r>
              <a:rPr lang="en-US" altLang="en-US" sz="1800" dirty="0">
                <a:solidFill>
                  <a:srgbClr val="002060"/>
                </a:solidFill>
              </a:rPr>
              <a:t> </a:t>
            </a:r>
            <a:r>
              <a:rPr lang="en-US" altLang="en-US" sz="1800" dirty="0" err="1">
                <a:solidFill>
                  <a:srgbClr val="002060"/>
                </a:solidFill>
              </a:rPr>
              <a:t>spécialisées</a:t>
            </a:r>
            <a:r>
              <a:rPr lang="en-US" altLang="en-US" sz="1800" dirty="0">
                <a:solidFill>
                  <a:srgbClr val="002060"/>
                </a:solidFill>
              </a:rPr>
              <a:t> : </a:t>
            </a:r>
            <a:endParaRPr lang="en-GB" altLang="en-US" sz="1800" dirty="0">
              <a:solidFill>
                <a:srgbClr val="002060"/>
              </a:solidFill>
            </a:endParaRPr>
          </a:p>
          <a:p>
            <a:pPr marL="685800" lvl="1"/>
            <a:r>
              <a:rPr lang="en-GB" altLang="en-US" sz="1600" dirty="0" err="1">
                <a:solidFill>
                  <a:srgbClr val="002060"/>
                </a:solidFill>
              </a:rPr>
              <a:t>Techniciens</a:t>
            </a:r>
            <a:r>
              <a:rPr lang="en-GB" altLang="en-US" sz="1600" dirty="0">
                <a:solidFill>
                  <a:srgbClr val="002060"/>
                </a:solidFill>
              </a:rPr>
              <a:t> de </a:t>
            </a:r>
            <a:r>
              <a:rPr lang="en-GB" altLang="en-US" sz="1600" dirty="0" err="1">
                <a:solidFill>
                  <a:srgbClr val="002060"/>
                </a:solidFill>
              </a:rPr>
              <a:t>laboratoire</a:t>
            </a:r>
            <a:endParaRPr lang="en-GB" altLang="en-US" sz="1600" dirty="0">
              <a:solidFill>
                <a:srgbClr val="002060"/>
              </a:solidFill>
            </a:endParaRPr>
          </a:p>
          <a:p>
            <a:pPr marL="685800" lvl="1"/>
            <a:r>
              <a:rPr lang="en-GB" altLang="en-US" sz="1600" dirty="0">
                <a:solidFill>
                  <a:srgbClr val="002060"/>
                </a:solidFill>
              </a:rPr>
              <a:t>Experts en </a:t>
            </a:r>
            <a:r>
              <a:rPr lang="en-GB" altLang="en-US" sz="1600" dirty="0" err="1">
                <a:solidFill>
                  <a:srgbClr val="002060"/>
                </a:solidFill>
              </a:rPr>
              <a:t>prévention</a:t>
            </a:r>
            <a:r>
              <a:rPr lang="en-GB" altLang="en-US" sz="1600" dirty="0">
                <a:solidFill>
                  <a:srgbClr val="002060"/>
                </a:solidFill>
              </a:rPr>
              <a:t> et </a:t>
            </a:r>
            <a:r>
              <a:rPr lang="en-GB" altLang="en-US" sz="1600" dirty="0" err="1">
                <a:solidFill>
                  <a:srgbClr val="002060"/>
                </a:solidFill>
              </a:rPr>
              <a:t>lutte</a:t>
            </a:r>
            <a:r>
              <a:rPr lang="en-GB" altLang="en-US" sz="1600" dirty="0">
                <a:solidFill>
                  <a:srgbClr val="002060"/>
                </a:solidFill>
              </a:rPr>
              <a:t> </a:t>
            </a:r>
            <a:r>
              <a:rPr lang="en-GB" altLang="en-US" sz="1600" dirty="0" err="1">
                <a:solidFill>
                  <a:srgbClr val="002060"/>
                </a:solidFill>
              </a:rPr>
              <a:t>contre</a:t>
            </a:r>
            <a:r>
              <a:rPr lang="en-GB" altLang="en-US" sz="1600" dirty="0">
                <a:solidFill>
                  <a:srgbClr val="002060"/>
                </a:solidFill>
              </a:rPr>
              <a:t> les Infections</a:t>
            </a:r>
          </a:p>
          <a:p>
            <a:pPr marL="685800" lvl="1"/>
            <a:r>
              <a:rPr lang="en-GB" altLang="en-US" sz="1600" dirty="0">
                <a:solidFill>
                  <a:srgbClr val="002060"/>
                </a:solidFill>
              </a:rPr>
              <a:t>Experts en assistance </a:t>
            </a:r>
            <a:r>
              <a:rPr lang="en-GB" altLang="en-US" sz="1600" dirty="0" err="1">
                <a:solidFill>
                  <a:srgbClr val="002060"/>
                </a:solidFill>
              </a:rPr>
              <a:t>psychosociale</a:t>
            </a:r>
            <a:endParaRPr lang="en-US" altLang="en-US" sz="1600" dirty="0">
              <a:solidFill>
                <a:srgbClr val="002060"/>
              </a:solidFill>
            </a:endParaRPr>
          </a:p>
          <a:p>
            <a:pPr marL="685800" lvl="1"/>
            <a:r>
              <a:rPr lang="en-US" altLang="en-US" sz="1600" dirty="0" err="1">
                <a:solidFill>
                  <a:srgbClr val="002060"/>
                </a:solidFill>
              </a:rPr>
              <a:t>Specialistes</a:t>
            </a:r>
            <a:r>
              <a:rPr lang="en-US" altLang="en-US" sz="1600" dirty="0">
                <a:solidFill>
                  <a:srgbClr val="002060"/>
                </a:solidFill>
              </a:rPr>
              <a:t> en santé </a:t>
            </a:r>
            <a:r>
              <a:rPr lang="en-US" altLang="en-US" sz="1600" dirty="0" err="1">
                <a:solidFill>
                  <a:srgbClr val="002060"/>
                </a:solidFill>
              </a:rPr>
              <a:t>environementale</a:t>
            </a:r>
            <a:endParaRPr lang="en-US" altLang="en-US" sz="1600" dirty="0">
              <a:solidFill>
                <a:srgbClr val="002060"/>
              </a:solidFill>
            </a:endParaRPr>
          </a:p>
          <a:p>
            <a:pPr marL="685800" lvl="1"/>
            <a:r>
              <a:rPr lang="en-US" altLang="en-US" sz="1600" dirty="0">
                <a:solidFill>
                  <a:srgbClr val="002060"/>
                </a:solidFill>
              </a:rPr>
              <a:t>Chargés des </a:t>
            </a:r>
            <a:r>
              <a:rPr lang="en-US" altLang="en-US" sz="1600" dirty="0" err="1">
                <a:solidFill>
                  <a:srgbClr val="002060"/>
                </a:solidFill>
              </a:rPr>
              <a:t>matières</a:t>
            </a:r>
            <a:r>
              <a:rPr lang="en-US" altLang="en-US" sz="1600" dirty="0">
                <a:solidFill>
                  <a:srgbClr val="002060"/>
                </a:solidFill>
              </a:rPr>
              <a:t> </a:t>
            </a:r>
            <a:r>
              <a:rPr lang="en-US" altLang="en-US" sz="1600" dirty="0" err="1">
                <a:solidFill>
                  <a:srgbClr val="002060"/>
                </a:solidFill>
              </a:rPr>
              <a:t>dangereuses</a:t>
            </a:r>
            <a:endParaRPr lang="en-US" altLang="en-US" sz="1600" dirty="0">
              <a:solidFill>
                <a:srgbClr val="002060"/>
              </a:solidFill>
            </a:endParaRPr>
          </a:p>
          <a:p>
            <a:pPr marL="685800" lvl="1"/>
            <a:r>
              <a:rPr lang="en-US" altLang="en-US" sz="1600" dirty="0">
                <a:solidFill>
                  <a:srgbClr val="002060"/>
                </a:solidFill>
              </a:rPr>
              <a:t>Experts en </a:t>
            </a:r>
            <a:r>
              <a:rPr lang="en-US" altLang="en-US" sz="1600" dirty="0" err="1">
                <a:solidFill>
                  <a:srgbClr val="002060"/>
                </a:solidFill>
              </a:rPr>
              <a:t>lutte</a:t>
            </a:r>
            <a:r>
              <a:rPr lang="en-US" altLang="en-US" sz="1600" dirty="0">
                <a:solidFill>
                  <a:srgbClr val="002060"/>
                </a:solidFill>
              </a:rPr>
              <a:t> </a:t>
            </a:r>
            <a:r>
              <a:rPr lang="en-US" altLang="en-US" sz="1600" dirty="0" err="1">
                <a:solidFill>
                  <a:srgbClr val="002060"/>
                </a:solidFill>
              </a:rPr>
              <a:t>vectorielle</a:t>
            </a:r>
            <a:r>
              <a:rPr lang="en-US" altLang="en-US" sz="1600" dirty="0">
                <a:solidFill>
                  <a:srgbClr val="002060"/>
                </a:solidFill>
              </a:rPr>
              <a:t> </a:t>
            </a:r>
          </a:p>
          <a:p>
            <a:pPr marL="685800" lvl="1"/>
            <a:r>
              <a:rPr lang="en-US" altLang="en-US" sz="1600" dirty="0" err="1">
                <a:solidFill>
                  <a:srgbClr val="002060"/>
                </a:solidFill>
              </a:rPr>
              <a:t>Vétérinaires</a:t>
            </a:r>
            <a:endParaRPr lang="en-US" altLang="en-US" sz="1600" dirty="0">
              <a:solidFill>
                <a:srgbClr val="002060"/>
              </a:solidFill>
            </a:endParaRPr>
          </a:p>
          <a:p>
            <a:pPr marL="685800" lvl="1"/>
            <a:r>
              <a:rPr lang="en-GB" altLang="en-US" sz="1600" dirty="0">
                <a:solidFill>
                  <a:srgbClr val="002060"/>
                </a:solidFill>
              </a:rPr>
              <a:t>Experts en </a:t>
            </a:r>
            <a:r>
              <a:rPr lang="en-GB" altLang="en-US" sz="1600" dirty="0" err="1">
                <a:solidFill>
                  <a:srgbClr val="002060"/>
                </a:solidFill>
              </a:rPr>
              <a:t>médias</a:t>
            </a:r>
            <a:endParaRPr lang="en-US" altLang="en-US" sz="1600" dirty="0">
              <a:solidFill>
                <a:srgbClr val="002060"/>
              </a:solidFill>
            </a:endParaRPr>
          </a:p>
          <a:p>
            <a:pPr marL="685800" lvl="1"/>
            <a:r>
              <a:rPr lang="en-US" altLang="en-US" sz="1600" dirty="0" err="1">
                <a:solidFill>
                  <a:srgbClr val="002060"/>
                </a:solidFill>
              </a:rPr>
              <a:t>Spécialistes</a:t>
            </a:r>
            <a:r>
              <a:rPr lang="en-US" altLang="en-US" sz="1600" dirty="0">
                <a:solidFill>
                  <a:srgbClr val="002060"/>
                </a:solidFill>
              </a:rPr>
              <a:t> en nutrition</a:t>
            </a:r>
          </a:p>
          <a:p>
            <a:pPr marL="685800" lvl="1"/>
            <a:r>
              <a:rPr lang="en-US" altLang="en-US" sz="1600" dirty="0" err="1">
                <a:solidFill>
                  <a:srgbClr val="002060"/>
                </a:solidFill>
              </a:rPr>
              <a:t>Equipe</a:t>
            </a:r>
            <a:r>
              <a:rPr lang="en-US" altLang="en-US" sz="1600" dirty="0">
                <a:solidFill>
                  <a:srgbClr val="002060"/>
                </a:solidFill>
              </a:rPr>
              <a:t> </a:t>
            </a:r>
            <a:r>
              <a:rPr lang="en-US" altLang="en-US" sz="1600" dirty="0" err="1">
                <a:solidFill>
                  <a:srgbClr val="002060"/>
                </a:solidFill>
              </a:rPr>
              <a:t>d’inhumation</a:t>
            </a:r>
            <a:endParaRPr lang="en-US" altLang="en-US" sz="1600" dirty="0">
              <a:solidFill>
                <a:srgbClr val="002060"/>
              </a:solidFill>
            </a:endParaRPr>
          </a:p>
          <a:p>
            <a:pPr marL="685800" lvl="1"/>
            <a:r>
              <a:rPr lang="en-US" altLang="en-US" sz="1600" dirty="0">
                <a:solidFill>
                  <a:srgbClr val="002060"/>
                </a:solidFill>
              </a:rPr>
              <a:t>etc.</a:t>
            </a:r>
          </a:p>
          <a:p>
            <a:pPr marL="685800" lvl="1">
              <a:buFont typeface="Arial" charset="0"/>
              <a:buChar char="•"/>
            </a:pPr>
            <a:endParaRPr lang="en-US" altLang="en-US" sz="800" dirty="0">
              <a:solidFill>
                <a:srgbClr val="002060"/>
              </a:solidFill>
            </a:endParaRPr>
          </a:p>
          <a:p>
            <a:pPr marL="0" indent="0"/>
            <a:endParaRPr lang="en-GB" altLang="en-US"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4000" b="1" dirty="0">
                <a:solidFill>
                  <a:srgbClr val="002060"/>
                </a:solidFill>
                <a:cs typeface="Times New Roman" pitchFamily="18" charset="0"/>
              </a:rPr>
              <a:t>Le chef </a:t>
            </a:r>
            <a:r>
              <a:rPr lang="en-US" altLang="en-US" sz="4000" b="1" dirty="0" err="1">
                <a:solidFill>
                  <a:srgbClr val="002060"/>
                </a:solidFill>
                <a:cs typeface="Times New Roman" pitchFamily="18" charset="0"/>
              </a:rPr>
              <a:t>d’équipe</a:t>
            </a:r>
            <a:r>
              <a:rPr lang="en-US" altLang="en-US" sz="4000" b="1" dirty="0">
                <a:solidFill>
                  <a:srgbClr val="002060"/>
                </a:solidFill>
                <a:cs typeface="Times New Roman" pitchFamily="18" charset="0"/>
              </a:rPr>
              <a:t> de </a:t>
            </a:r>
            <a:r>
              <a:rPr lang="en-US" altLang="en-US" sz="4000" b="1" dirty="0" err="1">
                <a:solidFill>
                  <a:srgbClr val="002060"/>
                </a:solidFill>
                <a:cs typeface="Times New Roman" pitchFamily="18" charset="0"/>
              </a:rPr>
              <a:t>l’EIR</a:t>
            </a:r>
            <a:endParaRPr lang="en-US" altLang="en-US" sz="4000" b="1" dirty="0">
              <a:solidFill>
                <a:srgbClr val="002060"/>
              </a:solidFill>
              <a:cs typeface="Times New Roman" pitchFamily="18" charset="0"/>
            </a:endParaRPr>
          </a:p>
        </p:txBody>
      </p:sp>
      <p:sp>
        <p:nvSpPr>
          <p:cNvPr id="4" name="Content Placeholder 2"/>
          <p:cNvSpPr txBox="1">
            <a:spLocks/>
          </p:cNvSpPr>
          <p:nvPr/>
        </p:nvSpPr>
        <p:spPr bwMode="auto">
          <a:xfrm>
            <a:off x="467544" y="1772816"/>
            <a:ext cx="8135938" cy="475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solidFill>
                  <a:srgbClr val="002060"/>
                </a:solidFill>
              </a:rPr>
              <a:t>Rend </a:t>
            </a:r>
            <a:r>
              <a:rPr lang="en-US" sz="2800" dirty="0" err="1">
                <a:solidFill>
                  <a:srgbClr val="002060"/>
                </a:solidFill>
              </a:rPr>
              <a:t>compte</a:t>
            </a:r>
            <a:r>
              <a:rPr lang="en-US" sz="2800" dirty="0">
                <a:solidFill>
                  <a:srgbClr val="002060"/>
                </a:solidFill>
              </a:rPr>
              <a:t> aux </a:t>
            </a:r>
            <a:r>
              <a:rPr lang="en-US" sz="2800" dirty="0" err="1">
                <a:solidFill>
                  <a:srgbClr val="002060"/>
                </a:solidFill>
              </a:rPr>
              <a:t>autorités</a:t>
            </a:r>
            <a:r>
              <a:rPr lang="en-US" sz="2800" dirty="0">
                <a:solidFill>
                  <a:srgbClr val="002060"/>
                </a:solidFill>
              </a:rPr>
              <a:t> </a:t>
            </a:r>
            <a:r>
              <a:rPr lang="en-US" sz="2800" dirty="0" err="1">
                <a:solidFill>
                  <a:srgbClr val="002060"/>
                </a:solidFill>
              </a:rPr>
              <a:t>nationales</a:t>
            </a:r>
            <a:r>
              <a:rPr lang="en-US" sz="2800" dirty="0">
                <a:solidFill>
                  <a:srgbClr val="002060"/>
                </a:solidFill>
              </a:rPr>
              <a:t> (</a:t>
            </a:r>
            <a:r>
              <a:rPr lang="fr-FR" sz="2800" dirty="0">
                <a:solidFill>
                  <a:srgbClr val="002060"/>
                </a:solidFill>
              </a:rPr>
              <a:t>au Centre de Coordination des Urgences (COU) </a:t>
            </a:r>
            <a:r>
              <a:rPr lang="en-ZA" altLang="en-US" sz="2800" dirty="0" err="1">
                <a:solidFill>
                  <a:srgbClr val="002060"/>
                </a:solidFill>
              </a:rPr>
              <a:t>ou</a:t>
            </a:r>
            <a:r>
              <a:rPr lang="en-ZA" altLang="en-US" sz="2800" dirty="0">
                <a:solidFill>
                  <a:srgbClr val="002060"/>
                </a:solidFill>
              </a:rPr>
              <a:t> </a:t>
            </a:r>
            <a:r>
              <a:rPr lang="en-ZA" altLang="en-US" sz="2800" dirty="0" err="1">
                <a:solidFill>
                  <a:srgbClr val="002060"/>
                </a:solidFill>
              </a:rPr>
              <a:t>équivalent</a:t>
            </a:r>
            <a:r>
              <a:rPr lang="en-ZA" altLang="en-US" sz="2800" dirty="0">
                <a:solidFill>
                  <a:srgbClr val="002060"/>
                </a:solidFill>
              </a:rPr>
              <a:t>)</a:t>
            </a:r>
            <a:endParaRPr lang="en-US" sz="2800" dirty="0">
              <a:solidFill>
                <a:srgbClr val="002060"/>
              </a:solidFill>
            </a:endParaRPr>
          </a:p>
          <a:p>
            <a:r>
              <a:rPr lang="en-US" sz="2800" dirty="0" err="1">
                <a:solidFill>
                  <a:srgbClr val="002060"/>
                </a:solidFill>
              </a:rPr>
              <a:t>S’assure</a:t>
            </a:r>
            <a:r>
              <a:rPr lang="en-US" sz="2800" dirty="0">
                <a:solidFill>
                  <a:srgbClr val="002060"/>
                </a:solidFill>
              </a:rPr>
              <a:t> de </a:t>
            </a:r>
            <a:r>
              <a:rPr lang="en-US" sz="2800" dirty="0" err="1">
                <a:solidFill>
                  <a:srgbClr val="002060"/>
                </a:solidFill>
              </a:rPr>
              <a:t>fournir</a:t>
            </a:r>
            <a:r>
              <a:rPr lang="en-US" sz="2800" dirty="0">
                <a:solidFill>
                  <a:srgbClr val="002060"/>
                </a:solidFill>
              </a:rPr>
              <a:t> aux </a:t>
            </a:r>
            <a:r>
              <a:rPr lang="en-US" sz="2800" dirty="0" err="1">
                <a:solidFill>
                  <a:srgbClr val="002060"/>
                </a:solidFill>
              </a:rPr>
              <a:t>membres</a:t>
            </a:r>
            <a:r>
              <a:rPr lang="en-US" sz="2800" dirty="0">
                <a:solidFill>
                  <a:srgbClr val="002060"/>
                </a:solidFill>
              </a:rPr>
              <a:t> de </a:t>
            </a:r>
            <a:r>
              <a:rPr lang="en-US" sz="2800" dirty="0" err="1">
                <a:solidFill>
                  <a:srgbClr val="002060"/>
                </a:solidFill>
              </a:rPr>
              <a:t>l’équipe</a:t>
            </a:r>
            <a:r>
              <a:rPr lang="en-US" sz="2800" dirty="0">
                <a:solidFill>
                  <a:srgbClr val="002060"/>
                </a:solidFill>
              </a:rPr>
              <a:t> </a:t>
            </a:r>
            <a:r>
              <a:rPr lang="en-US" sz="2800" dirty="0" err="1">
                <a:solidFill>
                  <a:srgbClr val="002060"/>
                </a:solidFill>
              </a:rPr>
              <a:t>une</a:t>
            </a:r>
            <a:r>
              <a:rPr lang="en-US" sz="2800" dirty="0">
                <a:solidFill>
                  <a:srgbClr val="002060"/>
                </a:solidFill>
              </a:rPr>
              <a:t> </a:t>
            </a:r>
            <a:r>
              <a:rPr lang="en-US" sz="2800" dirty="0" err="1">
                <a:solidFill>
                  <a:srgbClr val="002060"/>
                </a:solidFill>
              </a:rPr>
              <a:t>réponse</a:t>
            </a:r>
            <a:r>
              <a:rPr lang="en-US" sz="2800" dirty="0">
                <a:solidFill>
                  <a:srgbClr val="002060"/>
                </a:solidFill>
              </a:rPr>
              <a:t> </a:t>
            </a:r>
            <a:r>
              <a:rPr lang="en-US" sz="2800" dirty="0" err="1">
                <a:solidFill>
                  <a:srgbClr val="002060"/>
                </a:solidFill>
              </a:rPr>
              <a:t>coordonnée</a:t>
            </a:r>
            <a:endParaRPr lang="en-US" sz="2800" dirty="0">
              <a:solidFill>
                <a:srgbClr val="002060"/>
              </a:solidFill>
            </a:endParaRPr>
          </a:p>
          <a:p>
            <a:r>
              <a:rPr lang="en-US" sz="2800" dirty="0" err="1">
                <a:solidFill>
                  <a:srgbClr val="002060"/>
                </a:solidFill>
              </a:rPr>
              <a:t>Recueille</a:t>
            </a:r>
            <a:r>
              <a:rPr lang="en-US" sz="2800" dirty="0">
                <a:solidFill>
                  <a:srgbClr val="002060"/>
                </a:solidFill>
              </a:rPr>
              <a:t> </a:t>
            </a:r>
            <a:r>
              <a:rPr lang="en-US" sz="2800" dirty="0" err="1">
                <a:solidFill>
                  <a:srgbClr val="002060"/>
                </a:solidFill>
              </a:rPr>
              <a:t>quotidiennement</a:t>
            </a:r>
            <a:r>
              <a:rPr lang="en-US" sz="2800" dirty="0">
                <a:solidFill>
                  <a:srgbClr val="002060"/>
                </a:solidFill>
              </a:rPr>
              <a:t> des </a:t>
            </a:r>
            <a:r>
              <a:rPr lang="en-US" sz="2800" dirty="0" err="1">
                <a:solidFill>
                  <a:srgbClr val="002060"/>
                </a:solidFill>
              </a:rPr>
              <a:t>informations</a:t>
            </a:r>
            <a:r>
              <a:rPr lang="en-US" sz="2800" dirty="0">
                <a:solidFill>
                  <a:srgbClr val="002060"/>
                </a:solidFill>
              </a:rPr>
              <a:t> </a:t>
            </a:r>
            <a:r>
              <a:rPr lang="en-US" sz="2800" dirty="0" err="1">
                <a:solidFill>
                  <a:srgbClr val="002060"/>
                </a:solidFill>
              </a:rPr>
              <a:t>auprès</a:t>
            </a:r>
            <a:r>
              <a:rPr lang="en-US" sz="2800" dirty="0">
                <a:solidFill>
                  <a:srgbClr val="002060"/>
                </a:solidFill>
              </a:rPr>
              <a:t> de </a:t>
            </a:r>
            <a:r>
              <a:rPr lang="en-US" sz="2800" dirty="0" err="1">
                <a:solidFill>
                  <a:srgbClr val="002060"/>
                </a:solidFill>
              </a:rPr>
              <a:t>chaque</a:t>
            </a:r>
            <a:r>
              <a:rPr lang="en-US" sz="2800" dirty="0">
                <a:solidFill>
                  <a:srgbClr val="002060"/>
                </a:solidFill>
              </a:rPr>
              <a:t> </a:t>
            </a:r>
            <a:r>
              <a:rPr lang="en-US" sz="2800" dirty="0" err="1">
                <a:solidFill>
                  <a:srgbClr val="002060"/>
                </a:solidFill>
              </a:rPr>
              <a:t>membre</a:t>
            </a:r>
            <a:r>
              <a:rPr lang="en-US" sz="2800" dirty="0">
                <a:solidFill>
                  <a:srgbClr val="002060"/>
                </a:solidFill>
              </a:rPr>
              <a:t> de </a:t>
            </a:r>
            <a:r>
              <a:rPr lang="en-US" sz="2800" dirty="0" err="1">
                <a:solidFill>
                  <a:srgbClr val="002060"/>
                </a:solidFill>
              </a:rPr>
              <a:t>l’équipe</a:t>
            </a:r>
            <a:r>
              <a:rPr lang="en-US" sz="2800" dirty="0">
                <a:solidFill>
                  <a:srgbClr val="002060"/>
                </a:solidFill>
              </a:rPr>
              <a:t>, re: </a:t>
            </a:r>
            <a:r>
              <a:rPr lang="en-US" sz="2800" dirty="0" err="1">
                <a:solidFill>
                  <a:srgbClr val="002060"/>
                </a:solidFill>
              </a:rPr>
              <a:t>données</a:t>
            </a:r>
            <a:r>
              <a:rPr lang="en-US" sz="2800" dirty="0">
                <a:solidFill>
                  <a:srgbClr val="002060"/>
                </a:solidFill>
              </a:rPr>
              <a:t>, </a:t>
            </a:r>
            <a:r>
              <a:rPr lang="en-US" sz="2800" dirty="0" err="1">
                <a:solidFill>
                  <a:srgbClr val="002060"/>
                </a:solidFill>
              </a:rPr>
              <a:t>activitéss</a:t>
            </a:r>
            <a:r>
              <a:rPr lang="en-US" sz="2800" dirty="0">
                <a:solidFill>
                  <a:srgbClr val="002060"/>
                </a:solidFill>
              </a:rPr>
              <a:t>, challenges…</a:t>
            </a:r>
            <a:endParaRPr lang="en-GB" altLang="en-US" sz="2800" dirty="0">
              <a:solidFill>
                <a:srgbClr val="002060"/>
              </a:solidFill>
            </a:endParaRPr>
          </a:p>
        </p:txBody>
      </p:sp>
    </p:spTree>
    <p:extLst>
      <p:ext uri="{BB962C8B-B14F-4D97-AF65-F5344CB8AC3E}">
        <p14:creationId xmlns:p14="http://schemas.microsoft.com/office/powerpoint/2010/main" val="1034992000"/>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3824</TotalTime>
  <Words>2355</Words>
  <Application>Microsoft Office PowerPoint</Application>
  <PresentationFormat>On-screen Show (4:3)</PresentationFormat>
  <Paragraphs>189</Paragraphs>
  <Slides>25</Slides>
  <Notes>8</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25</vt:i4>
      </vt:variant>
    </vt:vector>
  </HeadingPairs>
  <TitlesOfParts>
    <vt:vector size="34" baseType="lpstr">
      <vt:lpstr>MS PGothic</vt:lpstr>
      <vt:lpstr>Arial</vt:lpstr>
      <vt:lpstr>Arial Narrow</vt:lpstr>
      <vt:lpstr>Calibri</vt:lpstr>
      <vt:lpstr>Segoe UI Semibold</vt:lpstr>
      <vt:lpstr>Times New Roman</vt:lpstr>
      <vt:lpstr>RC 59 Template EN</vt:lpstr>
      <vt:lpstr>Custom Design</vt:lpstr>
      <vt:lpstr>Office Theme</vt:lpstr>
      <vt:lpstr>Formation des Équipes d’Intervention Rapide  </vt:lpstr>
      <vt:lpstr>Objectifs d'apprentissage</vt:lpstr>
      <vt:lpstr>Qu'est-ce qu'une EIR ? </vt:lpstr>
      <vt:lpstr>PowerPoint Presentation</vt:lpstr>
      <vt:lpstr>PowerPoint Presentation</vt:lpstr>
      <vt:lpstr>Pourquoi une EIR ?</vt:lpstr>
      <vt:lpstr>L’approche tous risques</vt:lpstr>
      <vt:lpstr>Composition de l’EIR</vt:lpstr>
      <vt:lpstr>Le chef d’équipe de l’EIR</vt:lpstr>
      <vt:lpstr>L’épidémiologiste de l’EIR</vt:lpstr>
      <vt:lpstr>Le clinicien de l’EIR</vt:lpstr>
      <vt:lpstr>L’expert en communication/mobilisation sociale de l’EIR</vt:lpstr>
      <vt:lpstr>Le logisticien de l’EIR</vt:lpstr>
      <vt:lpstr>Le technicien de laboratoire de l’EIR</vt:lpstr>
      <vt:lpstr>L’expert en prévention et contrôle des infections (PCI) de l’EIR</vt:lpstr>
      <vt:lpstr>L’expert en Assainissement et Promotion de l‘Hygiène de l‘Eau (WASH*) de l’EIR</vt:lpstr>
      <vt:lpstr>L’Expert en prise en charge psychosociale de l’EIR</vt:lpstr>
      <vt:lpstr>L’Expert en matières dangereuses de l’EIR </vt:lpstr>
      <vt:lpstr>Le vétérinaire de l’EIR</vt:lpstr>
      <vt:lpstr>Le spécialiste en nutrition de l’EIR</vt:lpstr>
      <vt:lpstr>Contacts clés d'une EIR</vt:lpstr>
      <vt:lpstr>Résultats attendus de la part de l'EIR</vt:lpstr>
      <vt:lpstr>Messages clés</vt:lpstr>
      <vt:lpstr>Clause de non-responsabilité</vt:lpstr>
      <vt:lpstr>Merci !</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298</cp:revision>
  <cp:lastPrinted>2013-10-01T07:19:12Z</cp:lastPrinted>
  <dcterms:created xsi:type="dcterms:W3CDTF">2006-12-04T14:06:57Z</dcterms:created>
  <dcterms:modified xsi:type="dcterms:W3CDTF">2018-06-13T13:28:13Z</dcterms:modified>
</cp:coreProperties>
</file>